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7972219033a43d7" /><Relationship Type="http://schemas.openxmlformats.org/officeDocument/2006/relationships/extended-properties" Target="/docProps/app.xml" Id="Rc4e832c49bdf451f" /><Relationship Type="http://schemas.openxmlformats.org/officeDocument/2006/relationships/officeDocument" Target="/ppt/presentation.xml" Id="Red05480bbbd846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ac7910cfda40da"/>
  </p:sldMasterIdLst>
  <p:notesMasterIdLst>
    <p:notesMasterId xmlns:r="http://schemas.openxmlformats.org/officeDocument/2006/relationships" r:id="Rf17c269e9d744981"/>
  </p:notesMasterIdLst>
  <p:sldIdLst>
    <p:sldId xmlns:r="http://schemas.openxmlformats.org/officeDocument/2006/relationships" id="256" r:id="Re5c24afd91ef489d"/>
    <p:sldId xmlns:r="http://schemas.openxmlformats.org/officeDocument/2006/relationships" id="257" r:id="R624df237b80f4255"/>
    <p:sldId xmlns:r="http://schemas.openxmlformats.org/officeDocument/2006/relationships" id="258" r:id="R82088bcf0c6949a5"/>
    <p:sldId xmlns:r="http://schemas.openxmlformats.org/officeDocument/2006/relationships" id="259" r:id="R41f557adba834023"/>
    <p:sldId xmlns:r="http://schemas.openxmlformats.org/officeDocument/2006/relationships" id="260" r:id="R3d5cf5c3409842f8"/>
    <p:sldId xmlns:r="http://schemas.openxmlformats.org/officeDocument/2006/relationships" id="261" r:id="R7ba58a0a42f94144"/>
    <p:sldId xmlns:r="http://schemas.openxmlformats.org/officeDocument/2006/relationships" id="262" r:id="R43bc5e1866dd4a5f"/>
    <p:sldId xmlns:r="http://schemas.openxmlformats.org/officeDocument/2006/relationships" id="263" r:id="R38173fa39b1a4ab4"/>
    <p:sldId xmlns:r="http://schemas.openxmlformats.org/officeDocument/2006/relationships" id="264" r:id="Rf4afba1562ed46f0"/>
    <p:sldId xmlns:r="http://schemas.openxmlformats.org/officeDocument/2006/relationships" id="265" r:id="R2762afe6e6da41d0"/>
    <p:sldId xmlns:r="http://schemas.openxmlformats.org/officeDocument/2006/relationships" id="266" r:id="Re83ee4b831724ebe"/>
    <p:sldId xmlns:r="http://schemas.openxmlformats.org/officeDocument/2006/relationships" id="267" r:id="Rc0dfc01cb8a44b44"/>
    <p:sldId xmlns:r="http://schemas.openxmlformats.org/officeDocument/2006/relationships" id="268" r:id="R27bd1d02027c4f8c"/>
    <p:sldId xmlns:r="http://schemas.openxmlformats.org/officeDocument/2006/relationships" id="269" r:id="Rf8f4ec7667714a31"/>
    <p:sldId xmlns:r="http://schemas.openxmlformats.org/officeDocument/2006/relationships" id="270" r:id="Re3d9ee904da84fdc"/>
    <p:sldId xmlns:r="http://schemas.openxmlformats.org/officeDocument/2006/relationships" id="271" r:id="R139c9d366184492f"/>
    <p:sldId xmlns:r="http://schemas.openxmlformats.org/officeDocument/2006/relationships" id="272" r:id="Rc59c4b15830c4c49"/>
    <p:sldId xmlns:r="http://schemas.openxmlformats.org/officeDocument/2006/relationships" id="273" r:id="R140659a619f94ed0"/>
    <p:sldId xmlns:r="http://schemas.openxmlformats.org/officeDocument/2006/relationships" id="274" r:id="R416a3189c02b4414"/>
    <p:sldId xmlns:r="http://schemas.openxmlformats.org/officeDocument/2006/relationships" id="275" r:id="R0035a98d9edb4403"/>
    <p:sldId xmlns:r="http://schemas.openxmlformats.org/officeDocument/2006/relationships" id="276" r:id="Ree76fffb422b4ca7"/>
    <p:sldId xmlns:r="http://schemas.openxmlformats.org/officeDocument/2006/relationships" id="277" r:id="Rec48c94a78ec4a3e"/>
    <p:sldId xmlns:r="http://schemas.openxmlformats.org/officeDocument/2006/relationships" id="278" r:id="R826b5f07a7634e50"/>
    <p:sldId xmlns:r="http://schemas.openxmlformats.org/officeDocument/2006/relationships" id="279" r:id="R52743c0890e34832"/>
    <p:sldId xmlns:r="http://schemas.openxmlformats.org/officeDocument/2006/relationships" id="280" r:id="R10793e5b8b80471d"/>
    <p:sldId xmlns:r="http://schemas.openxmlformats.org/officeDocument/2006/relationships" id="281" r:id="R17e9f03280f44851"/>
    <p:sldId xmlns:r="http://schemas.openxmlformats.org/officeDocument/2006/relationships" id="282" r:id="R4fa5b014b3a548f6"/>
    <p:sldId xmlns:r="http://schemas.openxmlformats.org/officeDocument/2006/relationships" id="283" r:id="Rdc51b7c879044dc2"/>
    <p:sldId xmlns:r="http://schemas.openxmlformats.org/officeDocument/2006/relationships" id="284" r:id="R190dcb85084149a5"/>
    <p:sldId xmlns:r="http://schemas.openxmlformats.org/officeDocument/2006/relationships" id="285" r:id="R0d2e49a0148c4e7c"/>
    <p:sldId xmlns:r="http://schemas.openxmlformats.org/officeDocument/2006/relationships" id="286" r:id="R2224dc116a3549b3"/>
    <p:sldId xmlns:r="http://schemas.openxmlformats.org/officeDocument/2006/relationships" id="287" r:id="R952322fcd3574075"/>
    <p:sldId xmlns:r="http://schemas.openxmlformats.org/officeDocument/2006/relationships" id="288" r:id="R5eb510f1fc1145c4"/>
    <p:sldId xmlns:r="http://schemas.openxmlformats.org/officeDocument/2006/relationships" id="289" r:id="R8997f4edebc74558"/>
    <p:sldId xmlns:r="http://schemas.openxmlformats.org/officeDocument/2006/relationships" id="290" r:id="R853d4d24bbd04e64"/>
    <p:sldId xmlns:r="http://schemas.openxmlformats.org/officeDocument/2006/relationships" id="291" r:id="R0881a335dbd74103"/>
    <p:sldId xmlns:r="http://schemas.openxmlformats.org/officeDocument/2006/relationships" id="292" r:id="R01b9569a613b497f"/>
    <p:sldId xmlns:r="http://schemas.openxmlformats.org/officeDocument/2006/relationships" id="293" r:id="Rc281738b658e4f1a"/>
    <p:sldId xmlns:r="http://schemas.openxmlformats.org/officeDocument/2006/relationships" id="294" r:id="R333d6a7aa41c4e04"/>
    <p:sldId xmlns:r="http://schemas.openxmlformats.org/officeDocument/2006/relationships" id="295" r:id="R305bbfa708b94640"/>
    <p:sldId xmlns:r="http://schemas.openxmlformats.org/officeDocument/2006/relationships" id="296" r:id="R95ba772e8e3a41ae"/>
    <p:sldId xmlns:r="http://schemas.openxmlformats.org/officeDocument/2006/relationships" id="297" r:id="Rceb0d19037434bd4"/>
    <p:sldId xmlns:r="http://schemas.openxmlformats.org/officeDocument/2006/relationships" id="298" r:id="R0716ac4cfd8b43d3"/>
    <p:sldId xmlns:r="http://schemas.openxmlformats.org/officeDocument/2006/relationships" id="299" r:id="R8e338138d9c849ff"/>
    <p:sldId xmlns:r="http://schemas.openxmlformats.org/officeDocument/2006/relationships" id="300" r:id="R30fd54683a564a68"/>
    <p:sldId xmlns:r="http://schemas.openxmlformats.org/officeDocument/2006/relationships" id="301" r:id="R98803d25b6fa4219"/>
    <p:sldId xmlns:r="http://schemas.openxmlformats.org/officeDocument/2006/relationships" id="302" r:id="R37450555984f40c5"/>
    <p:sldId xmlns:r="http://schemas.openxmlformats.org/officeDocument/2006/relationships" id="303" r:id="Rc2cb6be4e9d8431f"/>
    <p:sldId xmlns:r="http://schemas.openxmlformats.org/officeDocument/2006/relationships" id="304" r:id="R3f57df6c916b4b7e"/>
    <p:sldId xmlns:r="http://schemas.openxmlformats.org/officeDocument/2006/relationships" id="305" r:id="Rcec67afbf6e3454f"/>
    <p:sldId xmlns:r="http://schemas.openxmlformats.org/officeDocument/2006/relationships" id="306" r:id="R81e62666f93f450e"/>
    <p:sldId xmlns:r="http://schemas.openxmlformats.org/officeDocument/2006/relationships" id="307" r:id="R6762dbbb45474076"/>
    <p:sldId xmlns:r="http://schemas.openxmlformats.org/officeDocument/2006/relationships" id="308" r:id="R823f1cc61e584452"/>
    <p:sldId xmlns:r="http://schemas.openxmlformats.org/officeDocument/2006/relationships" id="309" r:id="Re984d1d5d66f4c6e"/>
    <p:sldId xmlns:r="http://schemas.openxmlformats.org/officeDocument/2006/relationships" id="310" r:id="R24ce38fe3129475a"/>
    <p:sldId xmlns:r="http://schemas.openxmlformats.org/officeDocument/2006/relationships" id="311" r:id="R82751970a9224ff1"/>
    <p:sldId xmlns:r="http://schemas.openxmlformats.org/officeDocument/2006/relationships" id="312" r:id="R89594a2219824a9d"/>
    <p:sldId xmlns:r="http://schemas.openxmlformats.org/officeDocument/2006/relationships" id="313" r:id="R35f25ed7e13546f2"/>
    <p:sldId xmlns:r="http://schemas.openxmlformats.org/officeDocument/2006/relationships" id="314" r:id="R6175d01aeda24154"/>
    <p:sldId xmlns:r="http://schemas.openxmlformats.org/officeDocument/2006/relationships" id="315" r:id="R931ae2ba99bb4c3e"/>
    <p:sldId xmlns:r="http://schemas.openxmlformats.org/officeDocument/2006/relationships" id="316" r:id="R38e5fbfe48b44fed"/>
    <p:sldId xmlns:r="http://schemas.openxmlformats.org/officeDocument/2006/relationships" id="317" r:id="Rd9ae9044ebad4932"/>
    <p:sldId xmlns:r="http://schemas.openxmlformats.org/officeDocument/2006/relationships" id="318" r:id="Rf919e60774b74830"/>
    <p:sldId xmlns:r="http://schemas.openxmlformats.org/officeDocument/2006/relationships" id="319" r:id="Ra95c9f7b843f4aef"/>
    <p:sldId xmlns:r="http://schemas.openxmlformats.org/officeDocument/2006/relationships" id="320" r:id="R1d0ae648cc3c4033"/>
    <p:sldId xmlns:r="http://schemas.openxmlformats.org/officeDocument/2006/relationships" id="321" r:id="R1b0907c845b943d9"/>
    <p:sldId xmlns:r="http://schemas.openxmlformats.org/officeDocument/2006/relationships" id="322" r:id="R3d68ec36763849a3"/>
    <p:sldId xmlns:r="http://schemas.openxmlformats.org/officeDocument/2006/relationships" id="323" r:id="R6ab87ea909ee49ae"/>
    <p:sldId xmlns:r="http://schemas.openxmlformats.org/officeDocument/2006/relationships" id="324" r:id="Rc1cefdd55a3b4890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ecc112ca0d446bf" /><Relationship Type="http://schemas.openxmlformats.org/officeDocument/2006/relationships/slideMaster" Target="/ppt/slideMasters/slideMaster1.xml" Id="Rdbac7910cfda40da" /><Relationship Type="http://schemas.openxmlformats.org/officeDocument/2006/relationships/notesMaster" Target="/ppt/notesMasters/notesMaster1.xml" Id="Rf17c269e9d744981" /><Relationship Type="http://schemas.openxmlformats.org/officeDocument/2006/relationships/presProps" Target="/ppt/presProps.xml" Id="Rdd6237526e2f4d1f" /><Relationship Type="http://schemas.openxmlformats.org/officeDocument/2006/relationships/tableStyles" Target="/ppt/tableStyles.xml" Id="R75abb8dbdf634c48" /><Relationship Type="http://schemas.openxmlformats.org/officeDocument/2006/relationships/slide" Target="/ppt/slides/slide1.xml" Id="Re5c24afd91ef489d" /><Relationship Type="http://schemas.openxmlformats.org/officeDocument/2006/relationships/slide" Target="/ppt/slides/slide2.xml" Id="R624df237b80f4255" /><Relationship Type="http://schemas.openxmlformats.org/officeDocument/2006/relationships/slide" Target="/ppt/slides/slide3.xml" Id="R82088bcf0c6949a5" /><Relationship Type="http://schemas.openxmlformats.org/officeDocument/2006/relationships/slide" Target="/ppt/slides/slide4.xml" Id="R41f557adba834023" /><Relationship Type="http://schemas.openxmlformats.org/officeDocument/2006/relationships/slide" Target="/ppt/slides/slide5.xml" Id="R3d5cf5c3409842f8" /><Relationship Type="http://schemas.openxmlformats.org/officeDocument/2006/relationships/slide" Target="/ppt/slides/slide6.xml" Id="R7ba58a0a42f94144" /><Relationship Type="http://schemas.openxmlformats.org/officeDocument/2006/relationships/slide" Target="/ppt/slides/slide7.xml" Id="R43bc5e1866dd4a5f" /><Relationship Type="http://schemas.openxmlformats.org/officeDocument/2006/relationships/slide" Target="/ppt/slides/slide8.xml" Id="R38173fa39b1a4ab4" /><Relationship Type="http://schemas.openxmlformats.org/officeDocument/2006/relationships/slide" Target="/ppt/slides/slide9.xml" Id="Rf4afba1562ed46f0" /><Relationship Type="http://schemas.openxmlformats.org/officeDocument/2006/relationships/slide" Target="/ppt/slides/slide10.xml" Id="R2762afe6e6da41d0" /><Relationship Type="http://schemas.openxmlformats.org/officeDocument/2006/relationships/slide" Target="/ppt/slides/slide11.xml" Id="Re83ee4b831724ebe" /><Relationship Type="http://schemas.openxmlformats.org/officeDocument/2006/relationships/slide" Target="/ppt/slides/slide12.xml" Id="Rc0dfc01cb8a44b44" /><Relationship Type="http://schemas.openxmlformats.org/officeDocument/2006/relationships/slide" Target="/ppt/slides/slide13.xml" Id="R27bd1d02027c4f8c" /><Relationship Type="http://schemas.openxmlformats.org/officeDocument/2006/relationships/slide" Target="/ppt/slides/slide14.xml" Id="Rf8f4ec7667714a31" /><Relationship Type="http://schemas.openxmlformats.org/officeDocument/2006/relationships/slide" Target="/ppt/slides/slide15.xml" Id="Re3d9ee904da84fdc" /><Relationship Type="http://schemas.openxmlformats.org/officeDocument/2006/relationships/slide" Target="/ppt/slides/slide16.xml" Id="R139c9d366184492f" /><Relationship Type="http://schemas.openxmlformats.org/officeDocument/2006/relationships/slide" Target="/ppt/slides/slide17.xml" Id="Rc59c4b15830c4c49" /><Relationship Type="http://schemas.openxmlformats.org/officeDocument/2006/relationships/slide" Target="/ppt/slides/slide18.xml" Id="R140659a619f94ed0" /><Relationship Type="http://schemas.openxmlformats.org/officeDocument/2006/relationships/slide" Target="/ppt/slides/slide19.xml" Id="R416a3189c02b4414" /><Relationship Type="http://schemas.openxmlformats.org/officeDocument/2006/relationships/slide" Target="/ppt/slides/slide20.xml" Id="R0035a98d9edb4403" /><Relationship Type="http://schemas.openxmlformats.org/officeDocument/2006/relationships/slide" Target="/ppt/slides/slide21.xml" Id="Ree76fffb422b4ca7" /><Relationship Type="http://schemas.openxmlformats.org/officeDocument/2006/relationships/slide" Target="/ppt/slides/slide22.xml" Id="Rec48c94a78ec4a3e" /><Relationship Type="http://schemas.openxmlformats.org/officeDocument/2006/relationships/slide" Target="/ppt/slides/slide23.xml" Id="R826b5f07a7634e50" /><Relationship Type="http://schemas.openxmlformats.org/officeDocument/2006/relationships/slide" Target="/ppt/slides/slide24.xml" Id="R52743c0890e34832" /><Relationship Type="http://schemas.openxmlformats.org/officeDocument/2006/relationships/slide" Target="/ppt/slides/slide25.xml" Id="R10793e5b8b80471d" /><Relationship Type="http://schemas.openxmlformats.org/officeDocument/2006/relationships/slide" Target="/ppt/slides/slide26.xml" Id="R17e9f03280f44851" /><Relationship Type="http://schemas.openxmlformats.org/officeDocument/2006/relationships/slide" Target="/ppt/slides/slide27.xml" Id="R4fa5b014b3a548f6" /><Relationship Type="http://schemas.openxmlformats.org/officeDocument/2006/relationships/slide" Target="/ppt/slides/slide28.xml" Id="Rdc51b7c879044dc2" /><Relationship Type="http://schemas.openxmlformats.org/officeDocument/2006/relationships/slide" Target="/ppt/slides/slide29.xml" Id="R190dcb85084149a5" /><Relationship Type="http://schemas.openxmlformats.org/officeDocument/2006/relationships/slide" Target="/ppt/slides/slide30.xml" Id="R0d2e49a0148c4e7c" /><Relationship Type="http://schemas.openxmlformats.org/officeDocument/2006/relationships/slide" Target="/ppt/slides/slide31.xml" Id="R2224dc116a3549b3" /><Relationship Type="http://schemas.openxmlformats.org/officeDocument/2006/relationships/slide" Target="/ppt/slides/slide32.xml" Id="R952322fcd3574075" /><Relationship Type="http://schemas.openxmlformats.org/officeDocument/2006/relationships/slide" Target="/ppt/slides/slide33.xml" Id="R5eb510f1fc1145c4" /><Relationship Type="http://schemas.openxmlformats.org/officeDocument/2006/relationships/slide" Target="/ppt/slides/slide34.xml" Id="R8997f4edebc74558" /><Relationship Type="http://schemas.openxmlformats.org/officeDocument/2006/relationships/slide" Target="/ppt/slides/slide35.xml" Id="R853d4d24bbd04e64" /><Relationship Type="http://schemas.openxmlformats.org/officeDocument/2006/relationships/slide" Target="/ppt/slides/slide36.xml" Id="R0881a335dbd74103" /><Relationship Type="http://schemas.openxmlformats.org/officeDocument/2006/relationships/slide" Target="/ppt/slides/slide37.xml" Id="R01b9569a613b497f" /><Relationship Type="http://schemas.openxmlformats.org/officeDocument/2006/relationships/slide" Target="/ppt/slides/slide38.xml" Id="Rc281738b658e4f1a" /><Relationship Type="http://schemas.openxmlformats.org/officeDocument/2006/relationships/slide" Target="/ppt/slides/slide39.xml" Id="R333d6a7aa41c4e04" /><Relationship Type="http://schemas.openxmlformats.org/officeDocument/2006/relationships/slide" Target="/ppt/slides/slide40.xml" Id="R305bbfa708b94640" /><Relationship Type="http://schemas.openxmlformats.org/officeDocument/2006/relationships/slide" Target="/ppt/slides/slide41.xml" Id="R95ba772e8e3a41ae" /><Relationship Type="http://schemas.openxmlformats.org/officeDocument/2006/relationships/slide" Target="/ppt/slides/slide42.xml" Id="Rceb0d19037434bd4" /><Relationship Type="http://schemas.openxmlformats.org/officeDocument/2006/relationships/slide" Target="/ppt/slides/slide43.xml" Id="R0716ac4cfd8b43d3" /><Relationship Type="http://schemas.openxmlformats.org/officeDocument/2006/relationships/slide" Target="/ppt/slides/slide44.xml" Id="R8e338138d9c849ff" /><Relationship Type="http://schemas.openxmlformats.org/officeDocument/2006/relationships/slide" Target="/ppt/slides/slide45.xml" Id="R30fd54683a564a68" /><Relationship Type="http://schemas.openxmlformats.org/officeDocument/2006/relationships/slide" Target="/ppt/slides/slide46.xml" Id="R98803d25b6fa4219" /><Relationship Type="http://schemas.openxmlformats.org/officeDocument/2006/relationships/slide" Target="/ppt/slides/slide47.xml" Id="R37450555984f40c5" /><Relationship Type="http://schemas.openxmlformats.org/officeDocument/2006/relationships/slide" Target="/ppt/slides/slide48.xml" Id="Rc2cb6be4e9d8431f" /><Relationship Type="http://schemas.openxmlformats.org/officeDocument/2006/relationships/slide" Target="/ppt/slides/slide49.xml" Id="R3f57df6c916b4b7e" /><Relationship Type="http://schemas.openxmlformats.org/officeDocument/2006/relationships/slide" Target="/ppt/slides/slide50.xml" Id="Rcec67afbf6e3454f" /><Relationship Type="http://schemas.openxmlformats.org/officeDocument/2006/relationships/slide" Target="/ppt/slides/slide51.xml" Id="R81e62666f93f450e" /><Relationship Type="http://schemas.openxmlformats.org/officeDocument/2006/relationships/slide" Target="/ppt/slides/slide52.xml" Id="R6762dbbb45474076" /><Relationship Type="http://schemas.openxmlformats.org/officeDocument/2006/relationships/slide" Target="/ppt/slides/slide53.xml" Id="R823f1cc61e584452" /><Relationship Type="http://schemas.openxmlformats.org/officeDocument/2006/relationships/slide" Target="/ppt/slides/slide54.xml" Id="Re984d1d5d66f4c6e" /><Relationship Type="http://schemas.openxmlformats.org/officeDocument/2006/relationships/slide" Target="/ppt/slides/slide55.xml" Id="R24ce38fe3129475a" /><Relationship Type="http://schemas.openxmlformats.org/officeDocument/2006/relationships/slide" Target="/ppt/slides/slide56.xml" Id="R82751970a9224ff1" /><Relationship Type="http://schemas.openxmlformats.org/officeDocument/2006/relationships/slide" Target="/ppt/slides/slide57.xml" Id="R89594a2219824a9d" /><Relationship Type="http://schemas.openxmlformats.org/officeDocument/2006/relationships/slide" Target="/ppt/slides/slide58.xml" Id="R35f25ed7e13546f2" /><Relationship Type="http://schemas.openxmlformats.org/officeDocument/2006/relationships/slide" Target="/ppt/slides/slide59.xml" Id="R6175d01aeda24154" /><Relationship Type="http://schemas.openxmlformats.org/officeDocument/2006/relationships/slide" Target="/ppt/slides/slide60.xml" Id="R931ae2ba99bb4c3e" /><Relationship Type="http://schemas.openxmlformats.org/officeDocument/2006/relationships/slide" Target="/ppt/slides/slide61.xml" Id="R38e5fbfe48b44fed" /><Relationship Type="http://schemas.openxmlformats.org/officeDocument/2006/relationships/slide" Target="/ppt/slides/slide62.xml" Id="Rd9ae9044ebad4932" /><Relationship Type="http://schemas.openxmlformats.org/officeDocument/2006/relationships/slide" Target="/ppt/slides/slide63.xml" Id="Rf919e60774b74830" /><Relationship Type="http://schemas.openxmlformats.org/officeDocument/2006/relationships/slide" Target="/ppt/slides/slide64.xml" Id="Ra95c9f7b843f4aef" /><Relationship Type="http://schemas.openxmlformats.org/officeDocument/2006/relationships/slide" Target="/ppt/slides/slide65.xml" Id="R1d0ae648cc3c4033" /><Relationship Type="http://schemas.openxmlformats.org/officeDocument/2006/relationships/slide" Target="/ppt/slides/slide66.xml" Id="R1b0907c845b943d9" /><Relationship Type="http://schemas.openxmlformats.org/officeDocument/2006/relationships/slide" Target="/ppt/slides/slide67.xml" Id="R3d68ec36763849a3" /><Relationship Type="http://schemas.openxmlformats.org/officeDocument/2006/relationships/slide" Target="/ppt/slides/slide68.xml" Id="R6ab87ea909ee49ae" /><Relationship Type="http://schemas.openxmlformats.org/officeDocument/2006/relationships/slide" Target="/ppt/slides/slide69.xml" Id="Rc1cefdd55a3b489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ae9f6c5ec5d440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116d4c74b474110" /><Relationship Type="http://schemas.openxmlformats.org/officeDocument/2006/relationships/notesMaster" Target="/ppt/notesMasters/notesMaster1.xml" Id="R73ea7e575ccf4fc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1b84abd41eb4e3d" /><Relationship Type="http://schemas.openxmlformats.org/officeDocument/2006/relationships/notesMaster" Target="/ppt/notesMasters/notesMaster1.xml" Id="R5ddcad576c0546e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bd050d5cfcc4a76" /><Relationship Type="http://schemas.openxmlformats.org/officeDocument/2006/relationships/notesMaster" Target="/ppt/notesMasters/notesMaster1.xml" Id="Rb2a373857aff476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68c4214c02746da" /><Relationship Type="http://schemas.openxmlformats.org/officeDocument/2006/relationships/notesMaster" Target="/ppt/notesMasters/notesMaster1.xml" Id="Rf89dc5465e89487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4ba066188054ae8" /><Relationship Type="http://schemas.openxmlformats.org/officeDocument/2006/relationships/notesMaster" Target="/ppt/notesMasters/notesMaster1.xml" Id="R16654c7c30654ef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d1a131e7d534822" /><Relationship Type="http://schemas.openxmlformats.org/officeDocument/2006/relationships/notesMaster" Target="/ppt/notesMasters/notesMaster1.xml" Id="R9ef5378a2e7c44c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83034104f924f9e" /><Relationship Type="http://schemas.openxmlformats.org/officeDocument/2006/relationships/notesMaster" Target="/ppt/notesMasters/notesMaster1.xml" Id="Ra70a38f00355451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2850a5c4e114338" /><Relationship Type="http://schemas.openxmlformats.org/officeDocument/2006/relationships/notesMaster" Target="/ppt/notesMasters/notesMaster1.xml" Id="R1b412365569e43e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613fe71fb18419b" /><Relationship Type="http://schemas.openxmlformats.org/officeDocument/2006/relationships/notesMaster" Target="/ppt/notesMasters/notesMaster1.xml" Id="R4af8e80d8200430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d7d094b346340bd" /><Relationship Type="http://schemas.openxmlformats.org/officeDocument/2006/relationships/notesMaster" Target="/ppt/notesMasters/notesMaster1.xml" Id="Rae057d153ab44a7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db4c60520fb4031" /><Relationship Type="http://schemas.openxmlformats.org/officeDocument/2006/relationships/notesMaster" Target="/ppt/notesMasters/notesMaster1.xml" Id="R64fdd5e505a94f5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1ab1e7a7b034abe" /><Relationship Type="http://schemas.openxmlformats.org/officeDocument/2006/relationships/notesMaster" Target="/ppt/notesMasters/notesMaster1.xml" Id="Rbe7c1ce9388d4c97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5d66faf96a24c35" /><Relationship Type="http://schemas.openxmlformats.org/officeDocument/2006/relationships/notesMaster" Target="/ppt/notesMasters/notesMaster1.xml" Id="R0f75aac8043445ae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9cc3cf9469144ae" /><Relationship Type="http://schemas.openxmlformats.org/officeDocument/2006/relationships/notesMaster" Target="/ppt/notesMasters/notesMaster1.xml" Id="R464eea82a0dc4f53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4bbe83c0a2144288" /><Relationship Type="http://schemas.openxmlformats.org/officeDocument/2006/relationships/notesMaster" Target="/ppt/notesMasters/notesMaster1.xml" Id="Rc1e480dc36964033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d4a8c5cf5ca54096" /><Relationship Type="http://schemas.openxmlformats.org/officeDocument/2006/relationships/notesMaster" Target="/ppt/notesMasters/notesMaster1.xml" Id="Rd1fe8f74e88441e4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358c40f03c94124" /><Relationship Type="http://schemas.openxmlformats.org/officeDocument/2006/relationships/notesMaster" Target="/ppt/notesMasters/notesMaster1.xml" Id="Rec6fd7fde924485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fbedd13457db4e7e" /><Relationship Type="http://schemas.openxmlformats.org/officeDocument/2006/relationships/notesMaster" Target="/ppt/notesMasters/notesMaster1.xml" Id="R264e8863ecbf41fa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fab13c1a086b49d4" /><Relationship Type="http://schemas.openxmlformats.org/officeDocument/2006/relationships/notesMaster" Target="/ppt/notesMasters/notesMaster1.xml" Id="Re72ce4efc5d347b5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fb0ce12a1105404f" /><Relationship Type="http://schemas.openxmlformats.org/officeDocument/2006/relationships/notesMaster" Target="/ppt/notesMasters/notesMaster1.xml" Id="Rf86bce3b0b9841ab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c77a5b7be4404962" /><Relationship Type="http://schemas.openxmlformats.org/officeDocument/2006/relationships/notesMaster" Target="/ppt/notesMasters/notesMaster1.xml" Id="Rd714979c1336477e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01f8266bde584d44" /><Relationship Type="http://schemas.openxmlformats.org/officeDocument/2006/relationships/notesMaster" Target="/ppt/notesMasters/notesMaster1.xml" Id="R7bd4be2dfedd4ec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92e10a52cd74db5" /><Relationship Type="http://schemas.openxmlformats.org/officeDocument/2006/relationships/notesMaster" Target="/ppt/notesMasters/notesMaster1.xml" Id="R61c3b8107fbf4e46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ab40563971fc4df9" /><Relationship Type="http://schemas.openxmlformats.org/officeDocument/2006/relationships/notesMaster" Target="/ppt/notesMasters/notesMaster1.xml" Id="R7faa7eb5494e44a3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979b920605e24ef4" /><Relationship Type="http://schemas.openxmlformats.org/officeDocument/2006/relationships/notesMaster" Target="/ppt/notesMasters/notesMaster1.xml" Id="R6a25c70961c94bf7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1808e207d60047ba" /><Relationship Type="http://schemas.openxmlformats.org/officeDocument/2006/relationships/notesMaster" Target="/ppt/notesMasters/notesMaster1.xml" Id="R4dc3de5cb5e6492b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cc9a0bbfffd74e00" /><Relationship Type="http://schemas.openxmlformats.org/officeDocument/2006/relationships/notesMaster" Target="/ppt/notesMasters/notesMaster1.xml" Id="R3d8f496cef9b4e04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92cfb22f68084742" /><Relationship Type="http://schemas.openxmlformats.org/officeDocument/2006/relationships/notesMaster" Target="/ppt/notesMasters/notesMaster1.xml" Id="Rb34e7c8c59d54900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e1d5f2a863df400c" /><Relationship Type="http://schemas.openxmlformats.org/officeDocument/2006/relationships/notesMaster" Target="/ppt/notesMasters/notesMaster1.xml" Id="R1e7bfcba4f0843d3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20a20582718b4445" /><Relationship Type="http://schemas.openxmlformats.org/officeDocument/2006/relationships/notesMaster" Target="/ppt/notesMasters/notesMaster1.xml" Id="Re8624bf585984bae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b2ae5f216ab04510" /><Relationship Type="http://schemas.openxmlformats.org/officeDocument/2006/relationships/notesMaster" Target="/ppt/notesMasters/notesMaster1.xml" Id="R2fcf5eadee3841a5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37450945faaf4685" /><Relationship Type="http://schemas.openxmlformats.org/officeDocument/2006/relationships/notesMaster" Target="/ppt/notesMasters/notesMaster1.xml" Id="R43c9e0d38dc9405a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cf5dd6db427c464e" /><Relationship Type="http://schemas.openxmlformats.org/officeDocument/2006/relationships/notesMaster" Target="/ppt/notesMasters/notesMaster1.xml" Id="R1340079d75fe400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725771e1db0484f" /><Relationship Type="http://schemas.openxmlformats.org/officeDocument/2006/relationships/notesMaster" Target="/ppt/notesMasters/notesMaster1.xml" Id="R1db3d36394aa4f07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c56f387f552d4ae7" /><Relationship Type="http://schemas.openxmlformats.org/officeDocument/2006/relationships/notesMaster" Target="/ppt/notesMasters/notesMaster1.xml" Id="R8200925c437140aa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7f9f10dc7dda40f2" /><Relationship Type="http://schemas.openxmlformats.org/officeDocument/2006/relationships/notesMaster" Target="/ppt/notesMasters/notesMaster1.xml" Id="R8c05c0761ce14740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7e8516fb40bb4925" /><Relationship Type="http://schemas.openxmlformats.org/officeDocument/2006/relationships/notesMaster" Target="/ppt/notesMasters/notesMaster1.xml" Id="R906febdf2f1941cb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0471d3113eb94aee" /><Relationship Type="http://schemas.openxmlformats.org/officeDocument/2006/relationships/notesMaster" Target="/ppt/notesMasters/notesMaster1.xml" Id="Rb24a51a9f6b54bc6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c61cd4afbcee499c" /><Relationship Type="http://schemas.openxmlformats.org/officeDocument/2006/relationships/notesMaster" Target="/ppt/notesMasters/notesMaster1.xml" Id="Rb6c27db32a514e6c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e6574405ff054f6c" /><Relationship Type="http://schemas.openxmlformats.org/officeDocument/2006/relationships/notesMaster" Target="/ppt/notesMasters/notesMaster1.xml" Id="R1b46f8cd5a9a4998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15b5410120e64844" /><Relationship Type="http://schemas.openxmlformats.org/officeDocument/2006/relationships/notesMaster" Target="/ppt/notesMasters/notesMaster1.xml" Id="R42ee625517a74815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e8d01cc723424839" /><Relationship Type="http://schemas.openxmlformats.org/officeDocument/2006/relationships/notesMaster" Target="/ppt/notesMasters/notesMaster1.xml" Id="R421eb554ce50439f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1ad40cc3d690435c" /><Relationship Type="http://schemas.openxmlformats.org/officeDocument/2006/relationships/notesMaster" Target="/ppt/notesMasters/notesMaster1.xml" Id="R96fd6a6a49c449db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d71651924f094d5a" /><Relationship Type="http://schemas.openxmlformats.org/officeDocument/2006/relationships/notesMaster" Target="/ppt/notesMasters/notesMaster1.xml" Id="R9d4765ad2ef9442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23aadb33ae74d7f" /><Relationship Type="http://schemas.openxmlformats.org/officeDocument/2006/relationships/notesMaster" Target="/ppt/notesMasters/notesMaster1.xml" Id="R09e05774fccd4828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4b1d04931a814b10" /><Relationship Type="http://schemas.openxmlformats.org/officeDocument/2006/relationships/notesMaster" Target="/ppt/notesMasters/notesMaster1.xml" Id="Rdf039f44a63547ce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ac786639745f442c" /><Relationship Type="http://schemas.openxmlformats.org/officeDocument/2006/relationships/notesMaster" Target="/ppt/notesMasters/notesMaster1.xml" Id="R1516e49a60e44a84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0d568982538e4b60" /><Relationship Type="http://schemas.openxmlformats.org/officeDocument/2006/relationships/notesMaster" Target="/ppt/notesMasters/notesMaster1.xml" Id="R83d2c5b301204b6d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78959acd7a7d4e81" /><Relationship Type="http://schemas.openxmlformats.org/officeDocument/2006/relationships/notesMaster" Target="/ppt/notesMasters/notesMaster1.xml" Id="Rba5fa6a1581347bf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12e21563ed7a4bd2" /><Relationship Type="http://schemas.openxmlformats.org/officeDocument/2006/relationships/notesMaster" Target="/ppt/notesMasters/notesMaster1.xml" Id="R33bac50c828546bd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0a8e97d7dd8d42c9" /><Relationship Type="http://schemas.openxmlformats.org/officeDocument/2006/relationships/notesMaster" Target="/ppt/notesMasters/notesMaster1.xml" Id="R2bf61889e9694780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a5fb1944f0a5497e" /><Relationship Type="http://schemas.openxmlformats.org/officeDocument/2006/relationships/notesMaster" Target="/ppt/notesMasters/notesMaster1.xml" Id="Rea5046e6f8904bed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4d8a1033d0824509" /><Relationship Type="http://schemas.openxmlformats.org/officeDocument/2006/relationships/notesMaster" Target="/ppt/notesMasters/notesMaster1.xml" Id="R2617a4c219ce4076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8a774b7876494644" /><Relationship Type="http://schemas.openxmlformats.org/officeDocument/2006/relationships/notesMaster" Target="/ppt/notesMasters/notesMaster1.xml" Id="Rcdb55be726384201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8f285e473d224610" /><Relationship Type="http://schemas.openxmlformats.org/officeDocument/2006/relationships/notesMaster" Target="/ppt/notesMasters/notesMaster1.xml" Id="R62011af3dd8e4e5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555805e8d434954" /><Relationship Type="http://schemas.openxmlformats.org/officeDocument/2006/relationships/notesMaster" Target="/ppt/notesMasters/notesMaster1.xml" Id="Rd6e8d6e194404f29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123961cae0a14f31" /><Relationship Type="http://schemas.openxmlformats.org/officeDocument/2006/relationships/notesMaster" Target="/ppt/notesMasters/notesMaster1.xml" Id="R1ba779563d1848b1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ec7819e096864aa8" /><Relationship Type="http://schemas.openxmlformats.org/officeDocument/2006/relationships/notesMaster" Target="/ppt/notesMasters/notesMaster1.xml" Id="Rf2442c64c571492f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d51adf35386a4a95" /><Relationship Type="http://schemas.openxmlformats.org/officeDocument/2006/relationships/notesMaster" Target="/ppt/notesMasters/notesMaster1.xml" Id="R22b43804c2544632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8428525f55484b7c" /><Relationship Type="http://schemas.openxmlformats.org/officeDocument/2006/relationships/notesMaster" Target="/ppt/notesMasters/notesMaster1.xml" Id="Rfb07cbc553ce4f33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1807b2d5b1254796" /><Relationship Type="http://schemas.openxmlformats.org/officeDocument/2006/relationships/notesMaster" Target="/ppt/notesMasters/notesMaster1.xml" Id="Re85e30d798fa494c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fff15f9aacb144ba" /><Relationship Type="http://schemas.openxmlformats.org/officeDocument/2006/relationships/notesMaster" Target="/ppt/notesMasters/notesMaster1.xml" Id="Rfddbf52d6303443f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60ef34eb495b4b1e" /><Relationship Type="http://schemas.openxmlformats.org/officeDocument/2006/relationships/notesMaster" Target="/ppt/notesMasters/notesMaster1.xml" Id="R8439fe434ccc45d3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d04af0cb88b041a4" /><Relationship Type="http://schemas.openxmlformats.org/officeDocument/2006/relationships/notesMaster" Target="/ppt/notesMasters/notesMaster1.xml" Id="Rf3244f0b13d94d61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d25f37443e024a6a" /><Relationship Type="http://schemas.openxmlformats.org/officeDocument/2006/relationships/notesMaster" Target="/ppt/notesMasters/notesMaster1.xml" Id="Rfbe13090c5cb44a4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1596707792b64197" /><Relationship Type="http://schemas.openxmlformats.org/officeDocument/2006/relationships/notesMaster" Target="/ppt/notesMasters/notesMaster1.xml" Id="R7d02a85ba0574c4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62c87e90ea341d3" /><Relationship Type="http://schemas.openxmlformats.org/officeDocument/2006/relationships/notesMaster" Target="/ppt/notesMasters/notesMaster1.xml" Id="R916634c2add64b2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9718b715db44464" /><Relationship Type="http://schemas.openxmlformats.org/officeDocument/2006/relationships/notesMaster" Target="/ppt/notesMasters/notesMaster1.xml" Id="R75a4a0987068492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6c8c8a23a994f2b" /><Relationship Type="http://schemas.openxmlformats.org/officeDocument/2006/relationships/notesMaster" Target="/ppt/notesMasters/notesMaster1.xml" Id="Rcd4d3bd1703944a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1aa2415fd4cb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e84a1887fd442c4" /><Relationship Type="http://schemas.openxmlformats.org/officeDocument/2006/relationships/slideLayout" Target="/ppt/slideLayouts/slideLayout1.xml" Id="R9238e9dada8d4f20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8e9dada8d4f2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b5efeb3104b9d" /><Relationship Type="http://schemas.openxmlformats.org/officeDocument/2006/relationships/hyperlink" Target="vscode://file/Users/zheli/Desktop/AI4MATH/lean/lean_zju/lean_course_notes/session01_lean_examples.lean:11:1" TargetMode="External" Id="R6a03a64813f24804" /><Relationship Type="http://schemas.openxmlformats.org/officeDocument/2006/relationships/notesSlide" Target="/ppt/notesSlides/notesSlide1.xml" Id="Rd2a8fe3fb9ad4ab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6b7f233634f9c" /><Relationship Type="http://schemas.openxmlformats.org/officeDocument/2006/relationships/image" Target="/ppt/media/image7.png" Id="Rbfbfeb53e2354447" /><Relationship Type="http://schemas.openxmlformats.org/officeDocument/2006/relationships/image" Target="/ppt/media/image8.png" Id="Rea4ed66bd81d4829" /><Relationship Type="http://schemas.openxmlformats.org/officeDocument/2006/relationships/notesSlide" Target="/ppt/notesSlides/notesSlide10.xml" Id="Ree165c9c3a694d7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c385cabb42d4" /><Relationship Type="http://schemas.openxmlformats.org/officeDocument/2006/relationships/image" Target="/ppt/media/image9.png" Id="R5d1661af29364470" /><Relationship Type="http://schemas.openxmlformats.org/officeDocument/2006/relationships/image" Target="/ppt/media/image10.png" Id="Rc1957f3615aa448b" /><Relationship Type="http://schemas.openxmlformats.org/officeDocument/2006/relationships/image" Target="/ppt/media/image11.png" Id="Rf3c3423c83ab4b85" /><Relationship Type="http://schemas.openxmlformats.org/officeDocument/2006/relationships/notesSlide" Target="/ppt/notesSlides/notesSlide11.xml" Id="R47e423bfa1dd427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939bc4474295" /><Relationship Type="http://schemas.openxmlformats.org/officeDocument/2006/relationships/image" Target="/ppt/media/image12.png" Id="R1be3c89140234e78" /><Relationship Type="http://schemas.openxmlformats.org/officeDocument/2006/relationships/notesSlide" Target="/ppt/notesSlides/notesSlide12.xml" Id="R9a1deb9ebbdf4fb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708cddd844ffa" /><Relationship Type="http://schemas.openxmlformats.org/officeDocument/2006/relationships/image" Target="/ppt/media/image13.png" Id="R89c6cb5346d947d4" /><Relationship Type="http://schemas.openxmlformats.org/officeDocument/2006/relationships/image" Target="/ppt/media/image14.png" Id="Rca1941c85b7f4845" /><Relationship Type="http://schemas.openxmlformats.org/officeDocument/2006/relationships/image" Target="/ppt/media/image15.png" Id="R48cf49ff75d9475c" /><Relationship Type="http://schemas.openxmlformats.org/officeDocument/2006/relationships/notesSlide" Target="/ppt/notesSlides/notesSlide13.xml" Id="Rcf821e1070a648e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cabc4e9dc40c7" /><Relationship Type="http://schemas.openxmlformats.org/officeDocument/2006/relationships/image" Target="/ppt/media/image16.png" Id="Rac2b509114af4dc8" /><Relationship Type="http://schemas.openxmlformats.org/officeDocument/2006/relationships/notesSlide" Target="/ppt/notesSlides/notesSlide14.xml" Id="Rfb11b59c485041d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bbeb0c60c48f4" /><Relationship Type="http://schemas.openxmlformats.org/officeDocument/2006/relationships/image" Target="/ppt/media/image17.png" Id="R834459829e89484b" /><Relationship Type="http://schemas.openxmlformats.org/officeDocument/2006/relationships/notesSlide" Target="/ppt/notesSlides/notesSlide15.xml" Id="R677cb14840c94bd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76d3dc05b41aa" /><Relationship Type="http://schemas.openxmlformats.org/officeDocument/2006/relationships/notesSlide" Target="/ppt/notesSlides/notesSlide16.xml" Id="Ra7bf502acf6346a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e66855d134015" /><Relationship Type="http://schemas.openxmlformats.org/officeDocument/2006/relationships/notesSlide" Target="/ppt/notesSlides/notesSlide17.xml" Id="R5f19b542498947c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ac5dbca7b4a31" /><Relationship Type="http://schemas.openxmlformats.org/officeDocument/2006/relationships/image" Target="/ppt/media/image18.png" Id="R4e5323b611064f34" /><Relationship Type="http://schemas.openxmlformats.org/officeDocument/2006/relationships/image" Target="/ppt/media/image19.png" Id="R6acef1f3f7f94926" /><Relationship Type="http://schemas.openxmlformats.org/officeDocument/2006/relationships/notesSlide" Target="/ppt/notesSlides/notesSlide18.xml" Id="Rddc0f4b55c3d49d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a9d23c57c4468" /><Relationship Type="http://schemas.openxmlformats.org/officeDocument/2006/relationships/image" Target="/ppt/media/image20.png" Id="R426350454d974ee3" /><Relationship Type="http://schemas.openxmlformats.org/officeDocument/2006/relationships/image" Target="/ppt/media/image21.png" Id="R7bde2c6da79645fa" /><Relationship Type="http://schemas.openxmlformats.org/officeDocument/2006/relationships/notesSlide" Target="/ppt/notesSlides/notesSlide19.xml" Id="R658e15c6c46b4e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8a08de57a4c78" /><Relationship Type="http://schemas.openxmlformats.org/officeDocument/2006/relationships/notesSlide" Target="/ppt/notesSlides/notesSlide2.xml" Id="R5581b5230fc649c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ff994e2d74cbe" /><Relationship Type="http://schemas.openxmlformats.org/officeDocument/2006/relationships/notesSlide" Target="/ppt/notesSlides/notesSlide20.xml" Id="Ra345b99a00c94a3c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eb02e2dbf4095" /><Relationship Type="http://schemas.openxmlformats.org/officeDocument/2006/relationships/notesSlide" Target="/ppt/notesSlides/notesSlide21.xml" Id="R66a72799cfe1492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1ebb1a0bc46a0" /><Relationship Type="http://schemas.openxmlformats.org/officeDocument/2006/relationships/image" Target="/ppt/media/image22.png" Id="R94f0a1da5b864e22" /><Relationship Type="http://schemas.openxmlformats.org/officeDocument/2006/relationships/image" Target="/ppt/media/image23.png" Id="Rc39618e8de44421e" /><Relationship Type="http://schemas.openxmlformats.org/officeDocument/2006/relationships/notesSlide" Target="/ppt/notesSlides/notesSlide22.xml" Id="Rd18e10864de2469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85cb5001740fd" /><Relationship Type="http://schemas.openxmlformats.org/officeDocument/2006/relationships/notesSlide" Target="/ppt/notesSlides/notesSlide23.xml" Id="Redec20a2a60d47e7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430f1277549c2" /><Relationship Type="http://schemas.openxmlformats.org/officeDocument/2006/relationships/hyperlink" Target="vscode://file/Users/zheli/Desktop/AI4MATH/lean/lean_zju/LeanZju/D1/session01_lean_examples.lean:318:1" TargetMode="External" Id="R1b32ce6ccc8946b3" /><Relationship Type="http://schemas.openxmlformats.org/officeDocument/2006/relationships/notesSlide" Target="/ppt/notesSlides/notesSlide24.xml" Id="Rf4f9ad468e4c4a9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87a0bae3f4e7c" /><Relationship Type="http://schemas.openxmlformats.org/officeDocument/2006/relationships/hyperlink" Target="vscode://file/Users/zheli/Desktop/AI4MATH/lean/lean_zju/LeanZju/D1/session01_lean_examples.lean:335:1" TargetMode="External" Id="R3311b1b923a34eeb" /><Relationship Type="http://schemas.openxmlformats.org/officeDocument/2006/relationships/notesSlide" Target="/ppt/notesSlides/notesSlide25.xml" Id="R12bddafd13cf46af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1c4c5d2fa48e2" /><Relationship Type="http://schemas.openxmlformats.org/officeDocument/2006/relationships/hyperlink" Target="vscode://file/Users/zheli/Desktop/AI4MATH/lean/lean_zju/LeanZju/D1/session01_lean_examples.lean:352:1" TargetMode="External" Id="Ref9f89e8673c41b5" /><Relationship Type="http://schemas.openxmlformats.org/officeDocument/2006/relationships/notesSlide" Target="/ppt/notesSlides/notesSlide26.xml" Id="R395816d10b7443c8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20237f4f4d8f" /><Relationship Type="http://schemas.openxmlformats.org/officeDocument/2006/relationships/notesSlide" Target="/ppt/notesSlides/notesSlide27.xml" Id="Rf3438c155da24d18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0c1884cc64c5c" /><Relationship Type="http://schemas.openxmlformats.org/officeDocument/2006/relationships/notesSlide" Target="/ppt/notesSlides/notesSlide28.xml" Id="Rf2a82118b868480c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572381cf24a78" /><Relationship Type="http://schemas.openxmlformats.org/officeDocument/2006/relationships/notesSlide" Target="/ppt/notesSlides/notesSlide29.xml" Id="R231b3778543e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df2dab52a464e" /><Relationship Type="http://schemas.openxmlformats.org/officeDocument/2006/relationships/notesSlide" Target="/ppt/notesSlides/notesSlide3.xml" Id="Rac311826bc254a8e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53fc976154065" /><Relationship Type="http://schemas.openxmlformats.org/officeDocument/2006/relationships/notesSlide" Target="/ppt/notesSlides/notesSlide30.xml" Id="Rb27dec38056244d4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47eb914547d0" /><Relationship Type="http://schemas.openxmlformats.org/officeDocument/2006/relationships/notesSlide" Target="/ppt/notesSlides/notesSlide31.xml" Id="R955a6ce3a2764109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4efe08b4143cf" /><Relationship Type="http://schemas.openxmlformats.org/officeDocument/2006/relationships/notesSlide" Target="/ppt/notesSlides/notesSlide32.xml" Id="R2861dbe47b5d4d00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5e4d59d3143e7" /><Relationship Type="http://schemas.openxmlformats.org/officeDocument/2006/relationships/notesSlide" Target="/ppt/notesSlides/notesSlide33.xml" Id="Rffe0b1a789b74068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3ad8ae761467d" /><Relationship Type="http://schemas.openxmlformats.org/officeDocument/2006/relationships/notesSlide" Target="/ppt/notesSlides/notesSlide34.xml" Id="Rccff4f9616f6410f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6de11ec5a4192" /><Relationship Type="http://schemas.openxmlformats.org/officeDocument/2006/relationships/notesSlide" Target="/ppt/notesSlides/notesSlide35.xml" Id="R96b375b2dfc24181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699c0cad2437b" /><Relationship Type="http://schemas.openxmlformats.org/officeDocument/2006/relationships/hyperlink" Target="vscode://file/Users/zheli/Desktop/AI4MATH/lean/lean_zju/lean_course_notes/session01_lean_examples.lean:18:1" TargetMode="External" Id="R5e08e3d98e8f465a" /><Relationship Type="http://schemas.openxmlformats.org/officeDocument/2006/relationships/notesSlide" Target="/ppt/notesSlides/notesSlide36.xml" Id="Re171110d51924a1b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2ad02f4fc4dfc" /><Relationship Type="http://schemas.openxmlformats.org/officeDocument/2006/relationships/hyperlink" Target="vscode://file/Users/zheli/Desktop/AI4MATH/lean/lean_zju/lean_course_notes/session01_lean_examples.lean:25:1" TargetMode="External" Id="Rcb04b745b55c424a" /><Relationship Type="http://schemas.openxmlformats.org/officeDocument/2006/relationships/notesSlide" Target="/ppt/notesSlides/notesSlide37.xml" Id="Rb872ad8928ae423b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5f072ffd64132" /><Relationship Type="http://schemas.openxmlformats.org/officeDocument/2006/relationships/hyperlink" Target="vscode://file/Users/zheli/Desktop/AI4MATH/lean/lean_zju/lean_course_notes/session01_lean_examples.lean:242:1" TargetMode="External" Id="Rbcf9317d16ee49ab" /><Relationship Type="http://schemas.openxmlformats.org/officeDocument/2006/relationships/notesSlide" Target="/ppt/notesSlides/notesSlide38.xml" Id="R8af523394b4a4d41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eaadbf90648ba" /><Relationship Type="http://schemas.openxmlformats.org/officeDocument/2006/relationships/hyperlink" Target="vscode://file/Users/zheli/Desktop/AI4MATH/lean/lean_zju/lean_course_notes/session01_lean_examples.lean:32:1" TargetMode="External" Id="Rfb4bc63d40ff4cce" /><Relationship Type="http://schemas.openxmlformats.org/officeDocument/2006/relationships/notesSlide" Target="/ppt/notesSlides/notesSlide39.xml" Id="R2e3aeb99ea03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797ed4424860" /><Relationship Type="http://schemas.openxmlformats.org/officeDocument/2006/relationships/notesSlide" Target="/ppt/notesSlides/notesSlide4.xml" Id="Rdeccdb2b5250479f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559a76d674229" /><Relationship Type="http://schemas.openxmlformats.org/officeDocument/2006/relationships/hyperlink" Target="vscode://file/Users/zheli/Desktop/AI4MATH/lean/lean_zju/lean_course_notes/session01_lean_examples.lean:285:1" TargetMode="External" Id="R17641a2422894ccf" /><Relationship Type="http://schemas.openxmlformats.org/officeDocument/2006/relationships/notesSlide" Target="/ppt/notesSlides/notesSlide40.xml" Id="R96e6402072284ac2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4395314814a4f" /><Relationship Type="http://schemas.openxmlformats.org/officeDocument/2006/relationships/hyperlink" Target="vscode://file/Users/zheli/Desktop/AI4MATH/lean/lean_zju/lean_course_notes/session01_lean_examples.lean:256:1" TargetMode="External" Id="R39102ec7afd54681" /><Relationship Type="http://schemas.openxmlformats.org/officeDocument/2006/relationships/notesSlide" Target="/ppt/notesSlides/notesSlide41.xml" Id="Re0208b70aea14c90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75b0599d6438d" /><Relationship Type="http://schemas.openxmlformats.org/officeDocument/2006/relationships/hyperlink" Target="vscode://file/Users/zheli/Desktop/AI4MATH/lean/lean_zju/lean_course_notes/session01_lean_examples.lean:256:1" TargetMode="External" Id="Rc9795666aa884860" /><Relationship Type="http://schemas.openxmlformats.org/officeDocument/2006/relationships/notesSlide" Target="/ppt/notesSlides/notesSlide42.xml" Id="Rbb4cd4b4e9a94bb7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6fb4fbf4d4978" /><Relationship Type="http://schemas.openxmlformats.org/officeDocument/2006/relationships/hyperlink" Target="vscode://file/Users/zheli/Desktop/AI4MATH/lean/lean_zju/lean_course_notes/session01_lean_examples.lean:39:1" TargetMode="External" Id="Ra7eb740e4f3b4e48" /><Relationship Type="http://schemas.openxmlformats.org/officeDocument/2006/relationships/notesSlide" Target="/ppt/notesSlides/notesSlide43.xml" Id="R1c6b0d9f2bd44126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cc3d0970640bf" /><Relationship Type="http://schemas.openxmlformats.org/officeDocument/2006/relationships/hyperlink" Target="vscode://file/Users/zheli/Desktop/AI4MATH/lean/lean_zju/lean_course_notes/session01_lean_examples.lean:46:1" TargetMode="External" Id="R8aa7b67914044ba2" /><Relationship Type="http://schemas.openxmlformats.org/officeDocument/2006/relationships/notesSlide" Target="/ppt/notesSlides/notesSlide44.xml" Id="Rcd8d0813053a4f56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404bd33e8436e" /><Relationship Type="http://schemas.openxmlformats.org/officeDocument/2006/relationships/hyperlink" Target="vscode://file/Users/zheli/Desktop/AI4MATH/lean/lean_zju/lean_course_notes/session01_lean_examples.lean:53:1" TargetMode="External" Id="R8faea92c72154fbd" /><Relationship Type="http://schemas.openxmlformats.org/officeDocument/2006/relationships/notesSlide" Target="/ppt/notesSlides/notesSlide45.xml" Id="Rbdf9a78d9f3748f4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8f17c0e7470d" /><Relationship Type="http://schemas.openxmlformats.org/officeDocument/2006/relationships/hyperlink" Target="vscode://file/Users/zheli/Desktop/AI4MATH/lean/lean_zju/lean_course_notes/session01_lean_examples.lean:60:1" TargetMode="External" Id="R191d24f6e8424b3f" /><Relationship Type="http://schemas.openxmlformats.org/officeDocument/2006/relationships/notesSlide" Target="/ppt/notesSlides/notesSlide46.xml" Id="Rc52d656f1fc54867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130110d0d4622" /><Relationship Type="http://schemas.openxmlformats.org/officeDocument/2006/relationships/hyperlink" Target="vscode://file/Users/zheli/Desktop/AI4MATH/lean/lean_zju/LeanZju/D1/session01_lean_examples.lean:381:1" TargetMode="External" Id="R2781fac4ad5147e7" /><Relationship Type="http://schemas.openxmlformats.org/officeDocument/2006/relationships/notesSlide" Target="/ppt/notesSlides/notesSlide47.xml" Id="Rc83a682a9eb845f4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4e27cbb924a99" /><Relationship Type="http://schemas.openxmlformats.org/officeDocument/2006/relationships/hyperlink" Target="vscode://file/Users/zheli/Desktop/AI4MATH/lean/lean_zju/LeanZju/D1/session01_lean_examples.lean:393:1" TargetMode="External" Id="R869fbdefdd21403b" /><Relationship Type="http://schemas.openxmlformats.org/officeDocument/2006/relationships/notesSlide" Target="/ppt/notesSlides/notesSlide48.xml" Id="R0b093aab55094af7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98c0c981d4855" /><Relationship Type="http://schemas.openxmlformats.org/officeDocument/2006/relationships/hyperlink" Target="vscode://file/Users/zheli/Desktop/AI4MATH/lean/lean_zju/lean_course_notes/session01_lean_examples.lean:270:1" TargetMode="External" Id="R19f1486644424690" /><Relationship Type="http://schemas.openxmlformats.org/officeDocument/2006/relationships/notesSlide" Target="/ppt/notesSlides/notesSlide49.xml" Id="Rf67fc5bd9d54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0c31ea60746c8" /><Relationship Type="http://schemas.openxmlformats.org/officeDocument/2006/relationships/image" Target="/ppt/media/image.png" Id="Rc84ea4552a6e4c8d" /><Relationship Type="http://schemas.openxmlformats.org/officeDocument/2006/relationships/notesSlide" Target="/ppt/notesSlides/notesSlide5.xml" Id="Rd58375846e334467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13a1af84245b1" /><Relationship Type="http://schemas.openxmlformats.org/officeDocument/2006/relationships/notesSlide" Target="/ppt/notesSlides/notesSlide50.xml" Id="R3d1db1ef9c7e4e72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6839e7734107" /><Relationship Type="http://schemas.openxmlformats.org/officeDocument/2006/relationships/notesSlide" Target="/ppt/notesSlides/notesSlide51.xml" Id="R3b44f98d86e74a1a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819f8f8424d51" /><Relationship Type="http://schemas.openxmlformats.org/officeDocument/2006/relationships/notesSlide" Target="/ppt/notesSlides/notesSlide52.xml" Id="R19a28f9d8faf46ac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f96f088db452e" /><Relationship Type="http://schemas.openxmlformats.org/officeDocument/2006/relationships/hyperlink" Target="vscode://file/Users/zheli/Desktop/AI4MATH/lean/lean_zju/lean_course_notes/session01_lean_examples.lean:67:1" TargetMode="External" Id="R269c4a25fd8243f3" /><Relationship Type="http://schemas.openxmlformats.org/officeDocument/2006/relationships/notesSlide" Target="/ppt/notesSlides/notesSlide53.xml" Id="R74b5e9aa5f8146e5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28637ad3b45eb" /><Relationship Type="http://schemas.openxmlformats.org/officeDocument/2006/relationships/hyperlink" Target="vscode://file/Users/zheli/Desktop/AI4MATH/lean/lean_zju/lean_course_notes/session01_lean_examples.lean:74:1" TargetMode="External" Id="Rf00a315161ad4a35" /><Relationship Type="http://schemas.openxmlformats.org/officeDocument/2006/relationships/notesSlide" Target="/ppt/notesSlides/notesSlide54.xml" Id="Rd6444072b6a24af3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ccff27bce442a" /><Relationship Type="http://schemas.openxmlformats.org/officeDocument/2006/relationships/hyperlink" Target="vscode://file/Users/zheli/Desktop/AI4MATH/lean/lean_zju/lean_course_notes/session01_lean_examples.lean:81:1" TargetMode="External" Id="Rb05f17350e2441a1" /><Relationship Type="http://schemas.openxmlformats.org/officeDocument/2006/relationships/notesSlide" Target="/ppt/notesSlides/notesSlide55.xml" Id="R0d52f667625648b2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5b9a01a654a2a" /><Relationship Type="http://schemas.openxmlformats.org/officeDocument/2006/relationships/hyperlink" Target="vscode://file/Users/zheli/Desktop/AI4MATH/lean/lean_zju/lean_course_notes/session01_lean_examples.lean:88:1" TargetMode="External" Id="R055845ac2d4c4c4a" /><Relationship Type="http://schemas.openxmlformats.org/officeDocument/2006/relationships/notesSlide" Target="/ppt/notesSlides/notesSlide56.xml" Id="R9738bb987d774984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04d63cd8d4ec0" /><Relationship Type="http://schemas.openxmlformats.org/officeDocument/2006/relationships/hyperlink" Target="vscode://file/Users/zheli/Desktop/AI4MATH/lean/lean_zju/lean_course_notes/session01_lean_examples.lean:95:1" TargetMode="External" Id="R3366e964bc574b29" /><Relationship Type="http://schemas.openxmlformats.org/officeDocument/2006/relationships/notesSlide" Target="/ppt/notesSlides/notesSlide57.xml" Id="R6876af5e5ba44570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f003689cf411d" /><Relationship Type="http://schemas.openxmlformats.org/officeDocument/2006/relationships/hyperlink" Target="vscode://file/Users/zheli/Desktop/AI4MATH/lean/lean_zju/lean_course_notes/session01_lean_examples.lean:102:1" TargetMode="External" Id="R5de715b2c977477c" /><Relationship Type="http://schemas.openxmlformats.org/officeDocument/2006/relationships/notesSlide" Target="/ppt/notesSlides/notesSlide58.xml" Id="R95db927c472f495f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cde9e4ab04561" /><Relationship Type="http://schemas.openxmlformats.org/officeDocument/2006/relationships/hyperlink" Target="vscode://file/Users/zheli/Desktop/AI4MATH/lean/lean_zju/lean_course_notes/session01_lean_examples.lean:109:1" TargetMode="External" Id="R98710d7e688449ad" /><Relationship Type="http://schemas.openxmlformats.org/officeDocument/2006/relationships/notesSlide" Target="/ppt/notesSlides/notesSlide59.xml" Id="R167f4e7d13d1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0626bf99b4f7a" /><Relationship Type="http://schemas.openxmlformats.org/officeDocument/2006/relationships/notesSlide" Target="/ppt/notesSlides/notesSlide6.xml" Id="Rc34dee21fb07409b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fae8a7be14273" /><Relationship Type="http://schemas.openxmlformats.org/officeDocument/2006/relationships/hyperlink" Target="vscode://file/Users/zheli/Desktop/AI4MATH/lean/lean_zju/lean_course_notes/session01_lean_examples.lean:116:1" TargetMode="External" Id="Rbabb4f704e4e41d2" /><Relationship Type="http://schemas.openxmlformats.org/officeDocument/2006/relationships/notesSlide" Target="/ppt/notesSlides/notesSlide60.xml" Id="R2695d15c6bd64bfb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e591a613a4b17" /><Relationship Type="http://schemas.openxmlformats.org/officeDocument/2006/relationships/hyperlink" Target="vscode://file/Users/zheli/Desktop/AI4MATH/lean/lean_zju/lean_course_notes/session01_lean_examples.lean:285:1" TargetMode="External" Id="Rb3c2647a85bc42c2" /><Relationship Type="http://schemas.openxmlformats.org/officeDocument/2006/relationships/notesSlide" Target="/ppt/notesSlides/notesSlide61.xml" Id="Rc4ea0e3ce9264284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3683f000c4cfe" /><Relationship Type="http://schemas.openxmlformats.org/officeDocument/2006/relationships/hyperlink" Target="vscode://file/Users/zheli/Desktop/AI4MATH/lean/lean_zju/lean_course_notes/session01_lean_examples.lean:123:1" TargetMode="External" Id="R1439f4c8c709408f" /><Relationship Type="http://schemas.openxmlformats.org/officeDocument/2006/relationships/notesSlide" Target="/ppt/notesSlides/notesSlide62.xml" Id="R91942524f73f48a5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d96e625554fbe" /><Relationship Type="http://schemas.openxmlformats.org/officeDocument/2006/relationships/hyperlink" Target="vscode://file/Users/zheli/Desktop/AI4MATH/lean/lean_zju/lean_course_notes/session01_lean_examples.lean:298:1" TargetMode="External" Id="Rc8f72badc86c402d" /><Relationship Type="http://schemas.openxmlformats.org/officeDocument/2006/relationships/notesSlide" Target="/ppt/notesSlides/notesSlide63.xml" Id="R96939f92fbea4416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1553bafd14e48" /><Relationship Type="http://schemas.openxmlformats.org/officeDocument/2006/relationships/hyperlink" Target="vscode://file/Users/zheli/Desktop/AI4MATH/lean/lean_zju/lean_course_notes/session01_lean_examples.lean:130:1" TargetMode="External" Id="R4e740edc3be244c8" /><Relationship Type="http://schemas.openxmlformats.org/officeDocument/2006/relationships/notesSlide" Target="/ppt/notesSlides/notesSlide64.xml" Id="Ra556201fe5f24258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67a65800f4c12" /><Relationship Type="http://schemas.openxmlformats.org/officeDocument/2006/relationships/hyperlink" Target="vscode://file/Users/zheli/Desktop/AI4MATH/lean/lean_zju/lean_course_notes/session01_lean_examples.lean:137:1" TargetMode="External" Id="R237110e95fa64f44" /><Relationship Type="http://schemas.openxmlformats.org/officeDocument/2006/relationships/notesSlide" Target="/ppt/notesSlides/notesSlide65.xml" Id="R7b38829b8ad44b0e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2a148450748ce" /><Relationship Type="http://schemas.openxmlformats.org/officeDocument/2006/relationships/notesSlide" Target="/ppt/notesSlides/notesSlide66.xml" Id="R57ba4704ea734658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db6b9754740d3" /><Relationship Type="http://schemas.openxmlformats.org/officeDocument/2006/relationships/hyperlink" Target="vscode://file/Users/zheli/Desktop/AI4MATH/lean/lean_zju/lean_course_notes/session01_lean_examples.lean:144:1" TargetMode="External" Id="Rfe638af1e7e94636" /><Relationship Type="http://schemas.openxmlformats.org/officeDocument/2006/relationships/notesSlide" Target="/ppt/notesSlides/notesSlide67.xml" Id="Rb79a2c3e6eb5417e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188602c7a4383" /><Relationship Type="http://schemas.openxmlformats.org/officeDocument/2006/relationships/notesSlide" Target="/ppt/notesSlides/notesSlide68.xml" Id="Rc3068364b85149e9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883ccdaf140ef" /><Relationship Type="http://schemas.openxmlformats.org/officeDocument/2006/relationships/hyperlink" Target="vscode://file/Users/zheli/Desktop/AI4MATH/lean/lean_zju/lean_course_notes/session01_lean_examples.lean:151:1" TargetMode="External" Id="Rf1b9a32dac744003" /><Relationship Type="http://schemas.openxmlformats.org/officeDocument/2006/relationships/notesSlide" Target="/ppt/notesSlides/notesSlide69.xml" Id="Rae199629f3c145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df33eeb3e4fb4" /><Relationship Type="http://schemas.openxmlformats.org/officeDocument/2006/relationships/image" Target="/ppt/media/image2.png" Id="Rcd53858c80f24d52" /><Relationship Type="http://schemas.openxmlformats.org/officeDocument/2006/relationships/notesSlide" Target="/ppt/notesSlides/notesSlide7.xml" Id="Rf0d58319f7194cc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ee093e28842e7" /><Relationship Type="http://schemas.openxmlformats.org/officeDocument/2006/relationships/image" Target="/ppt/media/image3.png" Id="R50dd0813f17e4ef0" /><Relationship Type="http://schemas.openxmlformats.org/officeDocument/2006/relationships/image" Target="/ppt/media/image4.png" Id="Rdf15f1fd5fbd4c4f" /><Relationship Type="http://schemas.openxmlformats.org/officeDocument/2006/relationships/notesSlide" Target="/ppt/notesSlides/notesSlide8.xml" Id="R85b200e44c9a410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2702eb1c1405c" /><Relationship Type="http://schemas.openxmlformats.org/officeDocument/2006/relationships/image" Target="/ppt/media/image5.png" Id="Rec767bd208fc4e37" /><Relationship Type="http://schemas.openxmlformats.org/officeDocument/2006/relationships/image" Target="/ppt/media/image6.png" Id="Rfcdf650b45024c36" /><Relationship Type="http://schemas.openxmlformats.org/officeDocument/2006/relationships/notesSlide" Target="/ppt/notesSlides/notesSlide9.xml" Id="Rcf35d90d2e034d8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9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6A8BD06-CE77-4496-BA75-13DD7FDC9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165E1553-7805-4447-8F29-7CC23BEFC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191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20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10921C3-0CF4-426C-9DFE-DDAD45687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990600"/>
            <a:ext cx="304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Lean 入门</a:t>
            </a: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EB901090-8D5A-4655-BC0A-130F88C7E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809750"/>
            <a:ext cx="28575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CFD8E6"/>
                </a:solidFill>
              </a:defRPr>
            </a:pPr>
            <a:r>
              <a:rPr sz="2025" b="0">
                <a:solidFill>
                  <a:srgbClr val="CFD8E6"/>
                </a:solidFill>
              </a:rPr>
              <a:t>从形式化证明到基础 tactic</a:t>
            </a:r>
          </a:p>
        </p:txBody>
      </p:sp>
      <p:sp>
        <p:nvSpPr>
          <p:cNvPr id="6" name="圆角矩形 5">
            <a:extLst xmlns:a="http://schemas.openxmlformats.org/drawingml/2006/main">
              <a:ext uri="{FF2B5EF4-FFF2-40B4-BE49-F238E27FC236}">
                <a16:creationId xmlns:a16="http://schemas.microsoft.com/office/drawing/2014/main" id="{FC5F0A7C-2764-4E29-8092-2262D4572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48000"/>
            <a:ext cx="20002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F6F8FB"/>
          </a:solidFill>
          <a:ln xmlns:a="http://schemas.openxmlformats.org/drawingml/2006/main" w="9525">
            <a:solidFill>
              <a:srgbClr val="8EC5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8EC5FF"/>
                </a:solidFill>
              </a:defRPr>
            </a:pPr>
            <a:r>
              <a:rPr sz="1125" b="1">
                <a:solidFill>
                  <a:srgbClr val="8EC5FF"/>
                </a:solidFill>
              </a:rPr>
              <a:t>6 日课程 · D1 讲义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7B4B5F06-3841-43CC-A338-3FDA90387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1104900"/>
            <a:ext cx="5810250" cy="3429000"/>
          </a:xfrm>
          <a:prstGeom xmlns:a="http://schemas.openxmlformats.org/drawingml/2006/main" prst="roundRect">
            <a:avLst>
              <a:gd name="adj" fmla="val 27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8" name="矩形 7">
            <a:hlinkClick xmlns:r="http://schemas.openxmlformats.org/officeDocument/2006/relationships" xmlns:a="http://schemas.openxmlformats.org/drawingml/2006/main" r:id="R6a03a64813f24804"/>
            <a:extLst xmlns:a="http://schemas.openxmlformats.org/drawingml/2006/main">
              <a:ext uri="{FF2B5EF4-FFF2-40B4-BE49-F238E27FC236}">
                <a16:creationId xmlns:a16="http://schemas.microsoft.com/office/drawing/2014/main" id="{87E0C612-AC5B-4F1D-A183-9895429F2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276350"/>
            <a:ext cx="5429250" cy="3162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import Mathlib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#check Nat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#eval 2 + 3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example (P : Prop) : P -&gt; P := by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  intro h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  exact h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5EAE90F-7587-4450-AC79-FB4D8A5A8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95300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132033"/>
                </a:solidFill>
              </a:defRPr>
            </a:pPr>
            <a:r>
              <a:rPr sz="1950" b="1">
                <a:solidFill>
                  <a:srgbClr val="132033"/>
                </a:solidFill>
              </a:rPr>
              <a:t>目标：理解 Lean 为什么能检查证明，并能写出第一批可运行证明。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C17854BB-4A58-46CE-820C-6BD4C8CF6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772101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9A36B11-F497-4D1A-847B-3FD73448A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F4947AD5-EB52-4973-98FA-FF69BEB47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现代证明变长：Fermat 到 Wiles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3D6CF6A9-8FE1-4BFD-A5BE-A54CE39B9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24" name="图片 2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bfeb53e2354447"/>
          <a:srcRect xmlns:a="http://schemas.openxmlformats.org/drawingml/2006/main" l="0" t="10568" r="0" b="105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6300" y="1866900"/>
            <a:ext cx="1381125" cy="1381125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503C6BE1-40B6-4973-8D30-51B5DA883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66900"/>
            <a:ext cx="1381125" cy="138112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14CB3283-E96C-4317-8390-64E11F39A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81375"/>
            <a:ext cx="18764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Fermat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9BD80DA0-9ABB-462B-A74C-F5214F816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86175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1607-1665</a:t>
            </a:r>
          </a:p>
        </p:txBody>
      </p:sp>
      <p:pic>
        <p:nvPicPr>
          <p:cNvPr id="28" name="图片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4ed66bd81d4829"/>
          <a:srcRect xmlns:a="http://schemas.openxmlformats.org/drawingml/2006/main" l="0" t="8581" r="0" b="858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743200" y="1866900"/>
            <a:ext cx="1381125" cy="1381125"/>
          </a:xfrm>
          <a:prstGeom xmlns:a="http://schemas.openxmlformats.org/drawingml/2006/main" prst="ellipse">
            <a:avLst/>
          </a:prstGeom>
        </p:spPr>
      </p:pic>
      <p:sp>
        <p:nvSpPr>
          <p:cNvPr id="9" name="椭圆 8">
            <a:extLst xmlns:a="http://schemas.openxmlformats.org/drawingml/2006/main">
              <a:ext uri="{FF2B5EF4-FFF2-40B4-BE49-F238E27FC236}">
                <a16:creationId xmlns:a16="http://schemas.microsoft.com/office/drawing/2014/main" id="{A6B6B4E4-EBE1-490B-87FA-5CAFA673F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1866900"/>
            <a:ext cx="1381125" cy="138112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7DC73D4-B19A-488D-AD37-50AB1B91D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381375"/>
            <a:ext cx="18764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4966B"/>
                </a:solidFill>
              </a:defRPr>
            </a:pPr>
            <a:r>
              <a:rPr sz="1500" b="1">
                <a:solidFill>
                  <a:srgbClr val="14966B"/>
                </a:solidFill>
              </a:rPr>
              <a:t>Andrew Wiles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3A3C43D4-F620-4499-A073-D0850504B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686175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1993 宣布，1995 发表</a:t>
            </a: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D917264B-2C23-47EF-9743-B106F49B5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885950"/>
            <a:ext cx="4000500" cy="13335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2505D657-EE6A-4064-847D-8A91D5554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057400"/>
            <a:ext cx="3619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250" b="0">
                <a:solidFill>
                  <a:srgbClr val="172033"/>
                </a:solidFill>
              </a:defRPr>
            </a:pPr>
            <a:r>
              <a:rPr sz="2250" b="0">
                <a:solidFill>
                  <a:srgbClr val="172033"/>
                </a:solidFill>
              </a:rPr>
              <a:t>a^n + b^n = c^n,  n &gt; 2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2250" b="0">
                <a:solidFill>
                  <a:srgbClr val="172033"/>
                </a:solidFill>
              </a:defRPr>
            </a:pPr>
            <a:r>
              <a:rPr sz="2250" b="0">
                <a:solidFill>
                  <a:srgbClr val="172033"/>
                </a:solidFill>
              </a:rPr>
              <a:t>没有正整数解</a:t>
            </a: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76987357-78F7-4FA7-B65B-463BD0604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752600"/>
            <a:ext cx="2000250" cy="2333625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F1CC8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769996FE-F3C8-4B06-8D22-F7086C7FD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190750"/>
            <a:ext cx="13906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B7791F"/>
                </a:solidFill>
              </a:defRPr>
            </a:pPr>
            <a:r>
              <a:rPr sz="2325" b="1">
                <a:solidFill>
                  <a:srgbClr val="B7791F"/>
                </a:solidFill>
              </a:rPr>
              <a:t>短陈述</a:t>
            </a:r>
          </a:p>
          <a:p xmlns:a="http://schemas.openxmlformats.org/drawingml/2006/main">
            <a:pPr algn="ctr">
              <a:buNone/>
              <a:defRPr sz="2325" b="1">
                <a:solidFill>
                  <a:srgbClr val="B7791F"/>
                </a:solidFill>
              </a:defRPr>
            </a:pPr>
            <a:r>
              <a:rPr sz="2325" b="1">
                <a:solidFill>
                  <a:srgbClr val="B7791F"/>
                </a:solidFill>
              </a:rPr>
              <a:t>长背景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1C33A504-3B52-427D-8424-61AE7D041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105150"/>
            <a:ext cx="1238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425" b="0">
                <a:solidFill>
                  <a:srgbClr val="132033"/>
                </a:solidFill>
              </a:defRPr>
            </a:pPr>
            <a:r>
              <a:rPr sz="1425" b="0">
                <a:solidFill>
                  <a:srgbClr val="132033"/>
                </a:solidFill>
              </a:rPr>
              <a:t>半稳定情形</a:t>
            </a:r>
          </a:p>
          <a:p xmlns:a="http://schemas.openxmlformats.org/drawingml/2006/main">
            <a:pPr algn="ctr">
              <a:buNone/>
              <a:defRPr sz="1425" b="0">
                <a:solidFill>
                  <a:srgbClr val="132033"/>
                </a:solidFill>
              </a:defRPr>
            </a:pPr>
            <a:r>
              <a:rPr sz="1425" b="0">
                <a:solidFill>
                  <a:srgbClr val="132033"/>
                </a:solidFill>
              </a:rPr>
              <a:t>模形式</a:t>
            </a:r>
          </a:p>
          <a:p xmlns:a="http://schemas.openxmlformats.org/drawingml/2006/main">
            <a:pPr algn="ctr">
              <a:buNone/>
              <a:defRPr sz="1425" b="0">
                <a:solidFill>
                  <a:srgbClr val="132033"/>
                </a:solidFill>
              </a:defRPr>
            </a:pPr>
            <a:r>
              <a:rPr sz="1425" b="0">
                <a:solidFill>
                  <a:srgbClr val="132033"/>
                </a:solidFill>
              </a:rPr>
              <a:t>Galois 表示</a:t>
            </a:r>
          </a:p>
          <a:p xmlns:a="http://schemas.openxmlformats.org/drawingml/2006/main">
            <a:pPr algn="ctr">
              <a:buNone/>
              <a:defRPr sz="1425" b="0">
                <a:solidFill>
                  <a:srgbClr val="132033"/>
                </a:solidFill>
              </a:defRPr>
            </a:pPr>
            <a:r>
              <a:rPr sz="1425" b="0">
                <a:solidFill>
                  <a:srgbClr val="132033"/>
                </a:solidFill>
              </a:rPr>
              <a:t>模性提升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3C835ABD-ADBE-4601-BC39-F68311781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191125"/>
            <a:ext cx="979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132033"/>
                </a:solidFill>
              </a:defRPr>
            </a:pPr>
            <a:r>
              <a:rPr sz="1950" b="1">
                <a:solidFill>
                  <a:srgbClr val="132033"/>
                </a:solidFill>
              </a:rPr>
              <a:t>Wiles 与 Taylor 的半稳定情形足以推出 FLT；完整模性定理由后续工作完成。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49DC0659-4F74-4185-A6E0-D471FBDD4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55575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CAB7D898-113D-4322-9FBC-3F50612EC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CDB170B7-18FB-41E9-8979-F5EAFD1EA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验证也会成为数学故事的一部分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2255F947-207B-41B3-98C7-30DBC1275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31" name="图片 3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1661af29364470"/>
          <a:srcRect xmlns:a="http://schemas.openxmlformats.org/drawingml/2006/main" l="11397" t="0" r="1139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857375"/>
            <a:ext cx="1504950" cy="1504950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0A3E37E5-9404-4DFE-A278-5F1A02746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57375"/>
            <a:ext cx="1504950" cy="15049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5988347-BADD-4AEC-9C86-599AC3AD4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49567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Mochizuki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82727BEF-A517-4A2E-960C-B27AAE356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00475"/>
            <a:ext cx="2076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ABC / IUT</a:t>
            </a:r>
          </a:p>
        </p:txBody>
      </p:sp>
      <p:pic>
        <p:nvPicPr>
          <p:cNvPr id="35" name="图片 3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957f3615aa448b"/>
          <a:srcRect xmlns:a="http://schemas.openxmlformats.org/drawingml/2006/main" l="0" t="1916" r="0" b="191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914650" y="1857375"/>
            <a:ext cx="1504950" cy="1504950"/>
          </a:xfrm>
          <a:prstGeom xmlns:a="http://schemas.openxmlformats.org/drawingml/2006/main" prst="ellipse">
            <a:avLst/>
          </a:prstGeom>
        </p:spPr>
      </p:pic>
      <p:sp>
        <p:nvSpPr>
          <p:cNvPr id="9" name="椭圆 8">
            <a:extLst xmlns:a="http://schemas.openxmlformats.org/drawingml/2006/main">
              <a:ext uri="{FF2B5EF4-FFF2-40B4-BE49-F238E27FC236}">
                <a16:creationId xmlns:a16="http://schemas.microsoft.com/office/drawing/2014/main" id="{ACC554A4-9F57-430F-8481-6F0DD73CB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857375"/>
            <a:ext cx="1504950" cy="15049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ECC605BE-13E7-4201-BAA9-F73C6AEF1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49567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C2413B"/>
                </a:solidFill>
              </a:defRPr>
            </a:pPr>
            <a:r>
              <a:rPr sz="1500" b="1">
                <a:solidFill>
                  <a:srgbClr val="C2413B"/>
                </a:solidFill>
              </a:rPr>
              <a:t>Scholze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8E010D19-FCF2-440F-B935-FB1C76240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800475"/>
            <a:ext cx="2076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2018 objection</a:t>
            </a:r>
          </a:p>
        </p:txBody>
      </p:sp>
      <p:pic>
        <p:nvPicPr>
          <p:cNvPr id="39" name="图片 3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c3423c83ab4b85"/>
          <a:srcRect xmlns:a="http://schemas.openxmlformats.org/drawingml/2006/main" l="14568" t="0" r="1456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10150" y="1857375"/>
            <a:ext cx="1504950" cy="1504950"/>
          </a:xfrm>
          <a:prstGeom xmlns:a="http://schemas.openxmlformats.org/drawingml/2006/main" prst="ellipse">
            <a:avLst/>
          </a:prstGeom>
        </p:spPr>
      </p:pic>
      <p:sp>
        <p:nvSpPr>
          <p:cNvPr id="13" name="椭圆 12">
            <a:extLst xmlns:a="http://schemas.openxmlformats.org/drawingml/2006/main">
              <a:ext uri="{FF2B5EF4-FFF2-40B4-BE49-F238E27FC236}">
                <a16:creationId xmlns:a16="http://schemas.microsoft.com/office/drawing/2014/main" id="{E2F07165-EC45-451E-8F0F-76FB9CD65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1857375"/>
            <a:ext cx="1504950" cy="15049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1BF3D20F-6DCA-4FA9-B2C7-79B71F321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49567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C2413B"/>
                </a:solidFill>
              </a:defRPr>
            </a:pPr>
            <a:r>
              <a:rPr sz="1500" b="1">
                <a:solidFill>
                  <a:srgbClr val="C2413B"/>
                </a:solidFill>
              </a:rPr>
              <a:t>Stix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86980CED-2C1A-4644-B1FF-DF27E0063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3800475"/>
            <a:ext cx="2076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2018 objection</a:t>
            </a: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A8147E0D-6951-4415-86A2-D0CF37DDE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847850"/>
            <a:ext cx="3429000" cy="2524125"/>
          </a:xfrm>
          <a:prstGeom xmlns:a="http://schemas.openxmlformats.org/drawingml/2006/main" prst="roundRect">
            <a:avLst>
              <a:gd name="adj" fmla="val 67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7" name="椭圆 16">
            <a:extLst xmlns:a="http://schemas.openxmlformats.org/drawingml/2006/main">
              <a:ext uri="{FF2B5EF4-FFF2-40B4-BE49-F238E27FC236}">
                <a16:creationId xmlns:a16="http://schemas.microsoft.com/office/drawing/2014/main" id="{8D26DA19-2D82-4E6B-A2AF-254499EAF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2098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413B"/>
          </a:solidFill>
          <a:ln xmlns:a="http://schemas.openxmlformats.org/drawingml/2006/main" w="0">
            <a:solidFill>
              <a:srgbClr val="C2413B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252D98BA-99DA-4668-8A17-778B6366C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133600"/>
            <a:ext cx="24384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2012：IUT 相关论文声称证明 ABC 猜想。</a:t>
            </a:r>
          </a:p>
        </p:txBody>
      </p:sp>
      <p:sp>
        <p:nvSpPr>
          <p:cNvPr id="19" name="椭圆 18">
            <a:extLst xmlns:a="http://schemas.openxmlformats.org/drawingml/2006/main">
              <a:ext uri="{FF2B5EF4-FFF2-40B4-BE49-F238E27FC236}">
                <a16:creationId xmlns:a16="http://schemas.microsoft.com/office/drawing/2014/main" id="{A14AD0F0-2A4A-4E68-BAD4-2AF5A3680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8003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413B"/>
          </a:solidFill>
          <a:ln xmlns:a="http://schemas.openxmlformats.org/drawingml/2006/main" w="0">
            <a:solidFill>
              <a:srgbClr val="C2413B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A6B06705-C3E4-44AC-87DA-BC41B4643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724150"/>
            <a:ext cx="24384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2018：Scholze-Stix 对关键步骤提出反对意见。</a:t>
            </a:r>
          </a:p>
        </p:txBody>
      </p:sp>
      <p:sp>
        <p:nvSpPr>
          <p:cNvPr id="21" name="椭圆 20">
            <a:extLst xmlns:a="http://schemas.openxmlformats.org/drawingml/2006/main">
              <a:ext uri="{FF2B5EF4-FFF2-40B4-BE49-F238E27FC236}">
                <a16:creationId xmlns:a16="http://schemas.microsoft.com/office/drawing/2014/main" id="{6DE7834A-6E06-4A27-87B4-55F407DBF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390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413B"/>
          </a:solidFill>
          <a:ln xmlns:a="http://schemas.openxmlformats.org/drawingml/2006/main" w="0">
            <a:solidFill>
              <a:srgbClr val="C2413B"/>
            </a:solidFill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0B3B77B0-B6E8-4B1C-9279-8449E903D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314700"/>
            <a:ext cx="24384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形式化项目试图把争议转为可检查的定义与依赖。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7C0D7740-DB9B-4205-A9E3-6F55DD288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162550"/>
            <a:ext cx="979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132033"/>
                </a:solidFill>
              </a:defRPr>
            </a:pPr>
            <a:r>
              <a:rPr sz="1950" b="1">
                <a:solidFill>
                  <a:srgbClr val="132033"/>
                </a:solidFill>
              </a:rPr>
              <a:t>这类案例提醒我们：数学共同体需要的不只是答案，还需要能被共同检查的表达方式。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9E085FE4-1C72-4AE5-AD8B-ABD6E13AF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74164230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6AA5CAE-EE0B-4F73-AF77-13C316332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0110A1E7-85CD-4843-82ED-D7916FC1E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Hilbert：能否把证明检查机械化？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923154B9-8EC0-45CF-A3C3-5DD7F430B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23" name="图片 2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e3c89140234e78"/>
          <a:srcRect xmlns:a="http://schemas.openxmlformats.org/drawingml/2006/main" l="0" t="11968" r="0" b="119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52500" y="1752600"/>
            <a:ext cx="1809750" cy="1809750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16EF3E09-5F3A-4E0C-8F93-37A296F84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52600"/>
            <a:ext cx="1809750" cy="18097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F0A002C-6BF3-4662-98FA-AF1FDFCD1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95700"/>
            <a:ext cx="2305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David Hilbert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D87B8600-7D28-49DF-BA87-BF2CA4D78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00500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1862-1943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0EC38A92-FA76-4C5B-A75A-F79CD2A6B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1809750"/>
            <a:ext cx="6762750" cy="2619375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9" name="椭圆 8">
            <a:extLst xmlns:a="http://schemas.openxmlformats.org/drawingml/2006/main">
              <a:ext uri="{FF2B5EF4-FFF2-40B4-BE49-F238E27FC236}">
                <a16:creationId xmlns:a16="http://schemas.microsoft.com/office/drawing/2014/main" id="{1A95B8AC-CDC8-401C-B76E-1F656D04E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228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E417E76-D9CF-4DBE-9B6E-052036324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152650"/>
            <a:ext cx="5543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把数学放在明确的形式基础上。</a:t>
            </a:r>
          </a:p>
        </p:txBody>
      </p:sp>
      <p:sp>
        <p:nvSpPr>
          <p:cNvPr id="11" name="椭圆 10">
            <a:extLst xmlns:a="http://schemas.openxmlformats.org/drawingml/2006/main">
              <a:ext uri="{FF2B5EF4-FFF2-40B4-BE49-F238E27FC236}">
                <a16:creationId xmlns:a16="http://schemas.microsoft.com/office/drawing/2014/main" id="{54E583AE-C1FE-49E2-BA66-337EC9D7B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7622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6DDD56EA-CC92-4F93-BEDB-20835F60A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686050"/>
            <a:ext cx="5543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用清楚的符号语言和推理规则表达证明。</a:t>
            </a:r>
          </a:p>
        </p:txBody>
      </p:sp>
      <p:sp>
        <p:nvSpPr>
          <p:cNvPr id="13" name="椭圆 12">
            <a:extLst xmlns:a="http://schemas.openxmlformats.org/drawingml/2006/main">
              <a:ext uri="{FF2B5EF4-FFF2-40B4-BE49-F238E27FC236}">
                <a16:creationId xmlns:a16="http://schemas.microsoft.com/office/drawing/2014/main" id="{7E0FF73A-4113-46B9-B668-BB6127932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2956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E995F27A-D5E2-4E90-8A10-337027DD1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219450"/>
            <a:ext cx="5543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希望证明这些基础本身的一致性。</a:t>
            </a:r>
          </a:p>
        </p:txBody>
      </p:sp>
      <p:sp>
        <p:nvSpPr>
          <p:cNvPr id="15" name="椭圆 14">
            <a:extLst xmlns:a="http://schemas.openxmlformats.org/drawingml/2006/main">
              <a:ext uri="{FF2B5EF4-FFF2-40B4-BE49-F238E27FC236}">
                <a16:creationId xmlns:a16="http://schemas.microsoft.com/office/drawing/2014/main" id="{581D82A0-AD03-4827-8E44-68E5259D3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8290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DB338885-460F-4588-A18B-14CEBC9D7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752850"/>
            <a:ext cx="5543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“机器检查证明”可以看成这个愿景的一个自然终点。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56CEDB29-818A-4EF1-B0F0-D9C74D381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095875"/>
            <a:ext cx="979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32033"/>
                </a:solidFill>
              </a:defRPr>
            </a:pPr>
            <a:r>
              <a:rPr sz="1875" b="1">
                <a:solidFill>
                  <a:srgbClr val="132033"/>
                </a:solidFill>
              </a:rPr>
              <a:t>Hilbert program 的核心冲动：不要只相信权威和直觉，要知道每一步到底按什么规则成立。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E80C64B2-7FC3-434B-A683-AA89C62E1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36815231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BA8EAF81-C5F4-453C-9BBF-5DBD3D3C7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CA1AA240-0878-4876-9A18-9B3C242D6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Principia Mathematica：把推理写成符号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B9CA7EBB-1990-4A07-A871-5D9A0CEE4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26" name="图片 2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c6cb5346d947d4"/>
          <a:srcRect xmlns:a="http://schemas.openxmlformats.org/drawingml/2006/main" l="0" t="8746" r="0" b="874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885950"/>
            <a:ext cx="1352550" cy="1352550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211F13AE-F102-48DB-A028-A8E30AD1B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85950"/>
            <a:ext cx="1352550" cy="13525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81F46E75-2675-48D9-B793-6BF23A957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37185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Russell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68571906-3864-418E-A2DC-58310CA17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76650"/>
            <a:ext cx="1924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1872-1970</a:t>
            </a:r>
          </a:p>
        </p:txBody>
      </p:sp>
      <p:pic>
        <p:nvPicPr>
          <p:cNvPr id="30" name="图片 2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1941c85b7f4845"/>
          <a:srcRect xmlns:a="http://schemas.openxmlformats.org/drawingml/2006/main" l="0" t="10568" r="0" b="105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552700" y="1885950"/>
            <a:ext cx="1352550" cy="1352550"/>
          </a:xfrm>
          <a:prstGeom xmlns:a="http://schemas.openxmlformats.org/drawingml/2006/main" prst="ellipse">
            <a:avLst/>
          </a:prstGeom>
        </p:spPr>
      </p:pic>
      <p:sp>
        <p:nvSpPr>
          <p:cNvPr id="9" name="椭圆 8">
            <a:extLst xmlns:a="http://schemas.openxmlformats.org/drawingml/2006/main">
              <a:ext uri="{FF2B5EF4-FFF2-40B4-BE49-F238E27FC236}">
                <a16:creationId xmlns:a16="http://schemas.microsoft.com/office/drawing/2014/main" id="{A73A1A22-981A-4B84-815B-82C9BEF9B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1885950"/>
            <a:ext cx="1352550" cy="13525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2B174838-28B4-486C-B037-FC1C880BC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371850"/>
            <a:ext cx="1847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Whitehead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30906F94-4BA5-422E-9F54-5F999D385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676650"/>
            <a:ext cx="1924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1861-1947</a:t>
            </a: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472D7410-D984-450C-AAF6-B37A5733E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581150"/>
            <a:ext cx="2247900" cy="3581400"/>
          </a:xfrm>
          <a:prstGeom xmlns:a="http://schemas.openxmlformats.org/drawingml/2006/main" prst="roundRect">
            <a:avLst>
              <a:gd name="adj" fmla="val 76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pic>
        <p:nvPicPr>
          <p:cNvPr id="35" name="图片 3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cf49ff75d9475c"/>
          <a:srcRect xmlns:a="http://schemas.openxmlformats.org/drawingml/2006/main" l="0" t="2308" r="0" b="230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10500" y="1657350"/>
            <a:ext cx="2095500" cy="3048000"/>
          </a:xfrm>
          <a:prstGeom xmlns:a="http://schemas.openxmlformats.org/drawingml/2006/main" prst="roundRect">
            <a:avLst/>
          </a:prstGeom>
        </p:spPr>
      </p:pic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9C294E41-BBB1-42BB-A24C-9AEF7AD25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819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32033"/>
                </a:solidFill>
              </a:defRPr>
            </a:pPr>
            <a:r>
              <a:rPr sz="1125" b="1">
                <a:solidFill>
                  <a:srgbClr val="132033"/>
                </a:solidFill>
              </a:rPr>
              <a:t>Principia 页面</a:t>
            </a: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F4BF0912-67DA-41EA-BE29-D6E0191D8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866900"/>
            <a:ext cx="2714625" cy="2238375"/>
          </a:xfrm>
          <a:prstGeom xmlns:a="http://schemas.openxmlformats.org/drawingml/2006/main" prst="roundRect">
            <a:avLst>
              <a:gd name="adj" fmla="val 7660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7784237-C700-49E4-BEB4-FE32E7E5A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190750"/>
            <a:ext cx="190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646B8"/>
                </a:solidFill>
              </a:defRPr>
            </a:pPr>
            <a:r>
              <a:rPr sz="2100" b="1">
                <a:solidFill>
                  <a:srgbClr val="1646B8"/>
                </a:solidFill>
              </a:rPr>
              <a:t>1910-1913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CAE4D622-DB54-4C1D-A8A7-51EAA8D56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800350"/>
            <a:ext cx="2000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目标：用明确的符号规则推导数学。</a:t>
            </a:r>
          </a:p>
          <a:p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著名的 1 + 1 = 2 结果要走过数百页。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49D40A14-1817-4B47-ACEE-DB69092A3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124450"/>
            <a:ext cx="979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132033"/>
                </a:solidFill>
              </a:defRPr>
            </a:pPr>
            <a:r>
              <a:rPr sz="1950" b="1">
                <a:solidFill>
                  <a:srgbClr val="132033"/>
                </a:solidFill>
              </a:rPr>
              <a:t>它让人看到形式化的力量，也让人看到完全显式化会带来巨大的书写成本。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421845E4-0ED0-410E-9FFA-82565D480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9671214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D54807A-E145-4275-9301-A55B9351E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4C66545-B32E-4245-83FB-B7BF6A1E3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Gödel：限制不是终点，而是边界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8A5CDDEA-DADA-426A-9948-74FC8B71C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22" name="图片 2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2b509114af4dc8"/>
          <a:srcRect xmlns:a="http://schemas.openxmlformats.org/drawingml/2006/main" l="0" t="9680" r="0" b="96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33450" y="1771650"/>
            <a:ext cx="1809750" cy="1809750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43F57979-2E9A-4F5D-ABB6-651B292E6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771650"/>
            <a:ext cx="1809750" cy="18097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31017A15-A175-4EFE-8B9C-E2526EB63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2305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Kurt Gödel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D0D5DC77-C461-4DFC-99D2-F2B855D2F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19550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1906-1978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D57E705B-83D0-4BE5-972B-981B82303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733550"/>
            <a:ext cx="6667500" cy="295275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A8E61B9F-37E2-4A9E-9B72-086206AA2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133600"/>
            <a:ext cx="571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475" b="1">
                <a:solidFill>
                  <a:srgbClr val="6D5BD0"/>
                </a:solidFill>
              </a:defRPr>
            </a:pPr>
            <a:r>
              <a:rPr sz="2475" b="1">
                <a:solidFill>
                  <a:srgbClr val="6D5BD0"/>
                </a:solidFill>
              </a:rPr>
              <a:t>1931 不完全性定理</a:t>
            </a:r>
          </a:p>
        </p:txBody>
      </p:sp>
      <p:sp>
        <p:nvSpPr>
          <p:cNvPr id="10" name="椭圆 9">
            <a:extLst xmlns:a="http://schemas.openxmlformats.org/drawingml/2006/main">
              <a:ext uri="{FF2B5EF4-FFF2-40B4-BE49-F238E27FC236}">
                <a16:creationId xmlns:a16="http://schemas.microsoft.com/office/drawing/2014/main" id="{E672971D-905C-4BD2-A8FD-D72558096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9718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FB4E2FBD-1E2D-4A26-8B05-928811087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895600"/>
            <a:ext cx="5162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32033"/>
                </a:solidFill>
              </a:defRPr>
            </a:pPr>
            <a:r>
              <a:rPr sz="1725" b="0">
                <a:solidFill>
                  <a:srgbClr val="132033"/>
                </a:solidFill>
              </a:rPr>
              <a:t>足够强且一致的形式系统，不能证明所有真命题。</a:t>
            </a:r>
          </a:p>
        </p:txBody>
      </p:sp>
      <p:sp>
        <p:nvSpPr>
          <p:cNvPr id="12" name="椭圆 11">
            <a:extLst xmlns:a="http://schemas.openxmlformats.org/drawingml/2006/main">
              <a:ext uri="{FF2B5EF4-FFF2-40B4-BE49-F238E27FC236}">
                <a16:creationId xmlns:a16="http://schemas.microsoft.com/office/drawing/2014/main" id="{5693E9B4-6620-4FD0-A532-27A26FDBD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5242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7E71BF18-E3D4-41D9-8DA1-F4BB75E36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448050"/>
            <a:ext cx="5162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32033"/>
                </a:solidFill>
              </a:defRPr>
            </a:pPr>
            <a:r>
              <a:rPr sz="1725" b="0">
                <a:solidFill>
                  <a:srgbClr val="132033"/>
                </a:solidFill>
              </a:rPr>
              <a:t>这样的系统通常也不能在系统内部证明自身一致性。</a:t>
            </a:r>
          </a:p>
        </p:txBody>
      </p:sp>
      <p:sp>
        <p:nvSpPr>
          <p:cNvPr id="14" name="椭圆 13">
            <a:extLst xmlns:a="http://schemas.openxmlformats.org/drawingml/2006/main">
              <a:ext uri="{FF2B5EF4-FFF2-40B4-BE49-F238E27FC236}">
                <a16:creationId xmlns:a16="http://schemas.microsoft.com/office/drawing/2014/main" id="{38A1E966-8850-4579-8613-9D62964CF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2417C67F-840D-45A6-B274-F9A3AA0FD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000500"/>
            <a:ext cx="5162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32033"/>
                </a:solidFill>
              </a:defRPr>
            </a:pPr>
            <a:r>
              <a:rPr sz="1725" b="0">
                <a:solidFill>
                  <a:srgbClr val="132033"/>
                </a:solidFill>
              </a:rPr>
              <a:t>但这不妨碍我们在指定系统中机械检查具体证明。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2B3E5C7D-B8C4-4E92-B6E0-61AC7FE80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19700"/>
            <a:ext cx="979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132033"/>
                </a:solidFill>
              </a:defRPr>
            </a:pPr>
            <a:r>
              <a:rPr sz="1950" b="1">
                <a:solidFill>
                  <a:srgbClr val="132033"/>
                </a:solidFill>
              </a:rPr>
              <a:t>课堂需要的结论：Lean 不是“证明所有真理”的机器；它是“检查给定形式证明”的工具。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B66A4617-AF3C-4DAE-8059-A45FEA430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08862593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3CACE417-C92D-422F-B00F-ED9B9FB19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44025FA2-22C1-4D57-95C5-34BA91696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Weyl：计算机作为数学的外部帮助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90801F98-DDAE-402E-B919-912CE9823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20" name="图片 1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4459829e89484b"/>
          <a:srcRect xmlns:a="http://schemas.openxmlformats.org/drawingml/2006/main" l="0" t="1429" r="0" b="142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33450" y="1828800"/>
            <a:ext cx="1733550" cy="1733550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0412C729-784B-4ACA-8B08-42AEA44FD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828800"/>
            <a:ext cx="1733550" cy="17335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F8F7ACC5-291C-428F-8077-BD3D93122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2228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Hermann Weyl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9A9F0BB5-45E1-4974-AD99-70CA427E0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000500"/>
            <a:ext cx="2305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1885-1955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B409DA5B-051C-49C3-886F-35D367184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838325"/>
            <a:ext cx="10477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1F5E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F5EFF"/>
                </a:solidFill>
              </a:defRPr>
            </a:pPr>
            <a:r>
              <a:rPr sz="1125" b="1">
                <a:solidFill>
                  <a:srgbClr val="1F5EFF"/>
                </a:solidFill>
              </a:rPr>
              <a:t>1946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1D87A997-E983-4A28-9B9E-949DD8FB2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819275"/>
            <a:ext cx="533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高性能计算机器可能帮助越来越困难的数学工作。</a:t>
            </a:r>
          </a:p>
        </p:txBody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3FD7CDB7-1009-48A6-8479-524BB6AEA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847975"/>
            <a:ext cx="10477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B7791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B7791F"/>
                </a:solidFill>
              </a:defRPr>
            </a:pPr>
            <a:r>
              <a:rPr sz="1125" b="1">
                <a:solidFill>
                  <a:srgbClr val="B7791F"/>
                </a:solidFill>
              </a:rPr>
              <a:t>搜索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3F8E4DD4-DBAB-40F6-A15D-A63E93B52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28925"/>
            <a:ext cx="533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机器寻找候选、枚举情况、发现模式。</a:t>
            </a: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7E7BAE0F-7E5D-42BA-9FE4-AB26E95BB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57625"/>
            <a:ext cx="10477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14966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4966B"/>
                </a:solidFill>
              </a:defRPr>
            </a:pPr>
            <a:r>
              <a:rPr sz="1125" b="1">
                <a:solidFill>
                  <a:srgbClr val="14966B"/>
                </a:solidFill>
              </a:rPr>
              <a:t>检查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8DA9C866-BEBE-4115-A309-C277786A7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838575"/>
            <a:ext cx="533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机器按规则验证对象是否真的成立。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38473FA5-94DB-4D29-B99F-1617764EE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19700"/>
            <a:ext cx="979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132033"/>
                </a:solidFill>
              </a:defRPr>
            </a:pPr>
            <a:r>
              <a:rPr sz="1950" b="1">
                <a:solidFill>
                  <a:srgbClr val="132033"/>
                </a:solidFill>
              </a:rPr>
              <a:t>之后的历史会分出两条支流：自动找证明，以及把证明写成可由机器检查的对象。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FB00D25C-1CAE-4C1B-AE8E-5EC2CE6E2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78282136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DC4CBC86-4C02-419C-8EDE-78967CDC7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77CD752D-BF8F-402B-BE20-DF49AC38B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两条路线：找证明 vs 检查证明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6CD9A4F1-2B52-4315-898C-BC2FF2C6C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1634269D-DD05-4AB1-998E-4BEDE5E35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000250"/>
            <a:ext cx="4572000" cy="2857500"/>
          </a:xfrm>
          <a:prstGeom xmlns:a="http://schemas.openxmlformats.org/drawingml/2006/main" prst="roundRect">
            <a:avLst>
              <a:gd name="adj" fmla="val 7333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圆角矩形 5">
            <a:extLst xmlns:a="http://schemas.openxmlformats.org/drawingml/2006/main">
              <a:ext uri="{FF2B5EF4-FFF2-40B4-BE49-F238E27FC236}">
                <a16:creationId xmlns:a16="http://schemas.microsoft.com/office/drawing/2014/main" id="{A7B1F540-92D0-433E-B683-E10077864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000250"/>
            <a:ext cx="4572000" cy="2857500"/>
          </a:xfrm>
          <a:prstGeom xmlns:a="http://schemas.openxmlformats.org/drawingml/2006/main" prst="roundRect">
            <a:avLst>
              <a:gd name="adj" fmla="val 7333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61315C63-8367-4179-AE4B-7B637845A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343150"/>
            <a:ext cx="3810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646B8"/>
                </a:solidFill>
              </a:defRPr>
            </a:pPr>
            <a:r>
              <a:rPr sz="2550" b="1">
                <a:solidFill>
                  <a:srgbClr val="1646B8"/>
                </a:solidFill>
              </a:rPr>
              <a:t>Proof Search</a:t>
            </a:r>
          </a:p>
        </p:txBody>
      </p:sp>
      <p:sp>
        <p:nvSpPr>
          <p:cNvPr id="8" name="椭圆 7">
            <a:extLst xmlns:a="http://schemas.openxmlformats.org/drawingml/2006/main">
              <a:ext uri="{FF2B5EF4-FFF2-40B4-BE49-F238E27FC236}">
                <a16:creationId xmlns:a16="http://schemas.microsoft.com/office/drawing/2014/main" id="{2422E437-CB42-4C0E-BF83-B87BB499E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1432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3A49FA27-5316-477F-AAF0-AAAE86175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3067050"/>
            <a:ext cx="3257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机器尝试找到推导</a:t>
            </a:r>
          </a:p>
        </p:txBody>
      </p:sp>
      <p:sp>
        <p:nvSpPr>
          <p:cNvPr id="10" name="椭圆 9">
            <a:extLst xmlns:a="http://schemas.openxmlformats.org/drawingml/2006/main">
              <a:ext uri="{FF2B5EF4-FFF2-40B4-BE49-F238E27FC236}">
                <a16:creationId xmlns:a16="http://schemas.microsoft.com/office/drawing/2014/main" id="{68C277A1-0D7A-4132-9E8E-894FF2EE2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6385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256CF0E6-1B57-4ED3-B090-230C9DAD1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3562350"/>
            <a:ext cx="3257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1956 Logic Theorist</a:t>
            </a:r>
          </a:p>
        </p:txBody>
      </p:sp>
      <p:sp>
        <p:nvSpPr>
          <p:cNvPr id="12" name="椭圆 11">
            <a:extLst xmlns:a="http://schemas.openxmlformats.org/drawingml/2006/main">
              <a:ext uri="{FF2B5EF4-FFF2-40B4-BE49-F238E27FC236}">
                <a16:creationId xmlns:a16="http://schemas.microsoft.com/office/drawing/2014/main" id="{4B656184-DD0A-47B7-AF45-BB21C4F2D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133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18B8429-EE59-4D87-A60E-CEB9DAB6C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4057650"/>
            <a:ext cx="3257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今天：ATP / AI prover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7FC98603-6E2D-4DFC-909F-604C0A798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343150"/>
            <a:ext cx="3810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4966B"/>
                </a:solidFill>
              </a:defRPr>
            </a:pPr>
            <a:r>
              <a:rPr sz="2550" b="1">
                <a:solidFill>
                  <a:srgbClr val="14966B"/>
                </a:solidFill>
              </a:rPr>
              <a:t>Proof Checking</a:t>
            </a:r>
          </a:p>
        </p:txBody>
      </p:sp>
      <p:sp>
        <p:nvSpPr>
          <p:cNvPr id="15" name="椭圆 14">
            <a:extLst xmlns:a="http://schemas.openxmlformats.org/drawingml/2006/main">
              <a:ext uri="{FF2B5EF4-FFF2-40B4-BE49-F238E27FC236}">
                <a16:creationId xmlns:a16="http://schemas.microsoft.com/office/drawing/2014/main" id="{9077D8BE-2EF0-4FF6-8062-CF2AFC652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1432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966B"/>
          </a:solidFill>
          <a:ln xmlns:a="http://schemas.openxmlformats.org/drawingml/2006/main" w="0">
            <a:solidFill>
              <a:srgbClr val="14966B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5647857B-BCFE-4E70-800D-D6ADFAED4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067050"/>
            <a:ext cx="3257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证明对象已给出</a:t>
            </a:r>
          </a:p>
        </p:txBody>
      </p:sp>
      <p:sp>
        <p:nvSpPr>
          <p:cNvPr id="17" name="椭圆 16">
            <a:extLst xmlns:a="http://schemas.openxmlformats.org/drawingml/2006/main">
              <a:ext uri="{FF2B5EF4-FFF2-40B4-BE49-F238E27FC236}">
                <a16:creationId xmlns:a16="http://schemas.microsoft.com/office/drawing/2014/main" id="{5D275570-213E-4E1F-94EB-B0A95C6D5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6385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966B"/>
          </a:solidFill>
          <a:ln xmlns:a="http://schemas.openxmlformats.org/drawingml/2006/main" w="0">
            <a:solidFill>
              <a:srgbClr val="14966B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B9E50547-8875-4CCD-94D8-DC6FA601E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3562350"/>
            <a:ext cx="3257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1968 Automath</a:t>
            </a:r>
          </a:p>
        </p:txBody>
      </p:sp>
      <p:sp>
        <p:nvSpPr>
          <p:cNvPr id="19" name="椭圆 18">
            <a:extLst xmlns:a="http://schemas.openxmlformats.org/drawingml/2006/main">
              <a:ext uri="{FF2B5EF4-FFF2-40B4-BE49-F238E27FC236}">
                <a16:creationId xmlns:a16="http://schemas.microsoft.com/office/drawing/2014/main" id="{E9F8FCFC-07B6-4529-9E89-722DD4D3F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133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966B"/>
          </a:solidFill>
          <a:ln xmlns:a="http://schemas.openxmlformats.org/drawingml/2006/main" w="0">
            <a:solidFill>
              <a:srgbClr val="14966B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A3C32603-B74D-456F-8428-78AB96125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4057650"/>
            <a:ext cx="3257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今天：Coq / Lean kernel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370E512F-0937-4908-9B32-6A704DD84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4292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132033"/>
                </a:solidFill>
              </a:defRPr>
            </a:pPr>
            <a:r>
              <a:rPr sz="1950" b="1">
                <a:solidFill>
                  <a:srgbClr val="132033"/>
                </a:solidFill>
              </a:rPr>
              <a:t>Lean 中二者会合：tactic 和 AI 可以帮助搜索，但最终必须通过内核检查。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D0103914-C317-4828-8183-169540102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74451600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54B2A5AD-ADA4-42FE-94FC-12D5B1716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BC94362-1DAF-4669-8D08-0B873A75B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Automath：证明变成精确对象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4393C44F-E3E3-435F-874A-5802BB5CD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D926C7A0-9173-4C4B-A727-BB8C1E557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1762125"/>
            <a:ext cx="4762500" cy="285750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256CDE3A-31DB-41C9-8ADF-6A5F4ACA5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19075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ε * N := PN : set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ε * 0 := PN : N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ε * n := --- : N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n * s := PN : N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ε * 1 := s(0) : N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E03996E2-E995-439F-9F02-FBF4627F7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809750"/>
            <a:ext cx="37147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4795161-87EE-4161-AB04-96253B763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98120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F5EFF"/>
                </a:solidFill>
              </a:defRPr>
            </a:pPr>
            <a:r>
              <a:rPr sz="1650" b="1">
                <a:solidFill>
                  <a:srgbClr val="1F5EFF"/>
                </a:solidFill>
              </a:rPr>
              <a:t>写成对象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2FF935AE-4EE6-479B-A78C-0D6D956E9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9812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证明不只是文字</a:t>
            </a:r>
          </a:p>
        </p:txBody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91A43736-8BD3-466F-9D91-A9AD53F77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86050"/>
            <a:ext cx="37147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38C0EDED-2E7E-4A07-A99B-27458FE63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85750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4966B"/>
                </a:solidFill>
              </a:defRPr>
            </a:pPr>
            <a:r>
              <a:rPr sz="1650" b="1">
                <a:solidFill>
                  <a:srgbClr val="14966B"/>
                </a:solidFill>
              </a:rPr>
              <a:t>逐行检查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34367FC1-5825-436B-AAD8-708EA3C89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8575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每一步符合规则</a:t>
            </a:r>
          </a:p>
        </p:txBody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BC17F25F-6CC7-4722-B38B-661EFBEF7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562350"/>
            <a:ext cx="37147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827D7AC-AC0E-4F41-A726-DBD4C9BB5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733800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B7791F"/>
                </a:solidFill>
              </a:defRPr>
            </a:pPr>
            <a:r>
              <a:rPr sz="1650" b="1">
                <a:solidFill>
                  <a:srgbClr val="B7791F"/>
                </a:solidFill>
              </a:rPr>
              <a:t>小内核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B377EBC-D644-409F-BAC0-E48A33D4E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7338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Lean 的前身之一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742026BA-F646-47B5-8349-86966A38C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19700"/>
            <a:ext cx="979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132033"/>
                </a:solidFill>
              </a:defRPr>
            </a:pPr>
            <a:r>
              <a:rPr sz="2025" b="1">
                <a:solidFill>
                  <a:srgbClr val="132033"/>
                </a:solidFill>
              </a:rPr>
              <a:t>从“读懂一段文字”转为“检查一个对象”：这就是 Lean 内核工作的前身。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6E6BE256-7685-419B-8B6C-97D51AA65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09597616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3209E3F-DAC3-403F-A3C5-139A28F39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75EA41B-813D-4878-B2E6-CC407AAE2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计算机辅助证明：四色定理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B7AA163D-680B-482B-8921-8500CA03C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25" name="图片 2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5323b611064f34"/>
          <a:srcRect xmlns:a="http://schemas.openxmlformats.org/drawingml/2006/main" l="0" t="422" r="0" b="42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6300" y="1809750"/>
            <a:ext cx="1524000" cy="1524000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F6FA4D2E-B0EA-48B3-971E-1FDC242FD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09750"/>
            <a:ext cx="1524000" cy="1524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3CFE1EC3-1CDB-4320-8940-FE1EBB8BA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67100"/>
            <a:ext cx="2019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Georges Gonthier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75417EDE-5C9D-4912-974B-7FCD587E1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7190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2005 Coq 形式化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E05B630E-4636-4792-A89A-D2EBB9DC8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600200"/>
            <a:ext cx="2628900" cy="367665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pic>
        <p:nvPicPr>
          <p:cNvPr id="30" name="图片 2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cef1f3f7f94926"/>
          <a:srcRect xmlns:a="http://schemas.openxmlformats.org/drawingml/2006/main" l="0" t="1030" r="0" b="103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219450" y="1676400"/>
            <a:ext cx="2476500" cy="3143250"/>
          </a:xfrm>
          <a:prstGeom xmlns:a="http://schemas.openxmlformats.org/drawingml/2006/main" prst="roundRect">
            <a:avLst/>
          </a:prstGeom>
        </p:spPr>
      </p:pic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4150CDB-5895-4555-8C1C-84A4CBE0D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49339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132033"/>
                </a:solidFill>
              </a:defRPr>
            </a:pPr>
            <a:r>
              <a:rPr sz="1200" b="1">
                <a:solidFill>
                  <a:srgbClr val="132033"/>
                </a:solidFill>
              </a:rPr>
              <a:t>四颜色地图示意</a:t>
            </a: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F557BC6E-A9BD-4097-B2D7-C89C45C30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809750"/>
            <a:ext cx="4333875" cy="25717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2" name="椭圆 11">
            <a:extLst xmlns:a="http://schemas.openxmlformats.org/drawingml/2006/main">
              <a:ext uri="{FF2B5EF4-FFF2-40B4-BE49-F238E27FC236}">
                <a16:creationId xmlns:a16="http://schemas.microsoft.com/office/drawing/2014/main" id="{ACF473A2-EBFC-4B69-843C-B8F3706E3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24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3266A174-0F44-4968-B25F-7F4F6C10A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171700"/>
            <a:ext cx="32099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1976：四色定理使用计算机完成大量分类检查。</a:t>
            </a:r>
          </a:p>
        </p:txBody>
      </p:sp>
      <p:sp>
        <p:nvSpPr>
          <p:cNvPr id="14" name="椭圆 13">
            <a:extLst xmlns:a="http://schemas.openxmlformats.org/drawingml/2006/main">
              <a:ext uri="{FF2B5EF4-FFF2-40B4-BE49-F238E27FC236}">
                <a16:creationId xmlns:a16="http://schemas.microsoft.com/office/drawing/2014/main" id="{B51CB8CF-3673-4E25-812E-75B74D159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8575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21B54A96-E4AD-44A5-A7ED-27662B1C1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781300"/>
            <a:ext cx="32099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问题：计算结果如何获得数学共同体信任？</a:t>
            </a:r>
          </a:p>
        </p:txBody>
      </p:sp>
      <p:sp>
        <p:nvSpPr>
          <p:cNvPr id="16" name="椭圆 15">
            <a:extLst xmlns:a="http://schemas.openxmlformats.org/drawingml/2006/main">
              <a:ext uri="{FF2B5EF4-FFF2-40B4-BE49-F238E27FC236}">
                <a16:creationId xmlns:a16="http://schemas.microsoft.com/office/drawing/2014/main" id="{3A53CE10-676F-4381-A234-B12A44171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467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DEE378BF-99E2-4BF3-84E7-C285423F9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390900"/>
            <a:ext cx="32099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2005：Gonthier 团队在 Coq 中完成机械检查。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1F1EF84E-48D0-4E8D-B0B7-AA0C266FA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19700"/>
            <a:ext cx="979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132033"/>
                </a:solidFill>
              </a:defRPr>
            </a:pPr>
            <a:r>
              <a:rPr sz="2025" b="1">
                <a:solidFill>
                  <a:srgbClr val="132033"/>
                </a:solidFill>
              </a:rPr>
              <a:t>这类例子把“计算正确吗？”和“证明可检查吗？”真正绑在一起。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3FD735BA-86AF-486E-BF99-0CA975F12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04670511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A27E76B-CB86-41A8-805A-45FBD5F3B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1699F9F-7DE6-4CC8-AC3B-C3AED228B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Flyspeck：把复杂证明长期工程化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DA22F384-1559-41F9-A384-42E621FBD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26" name="图片 2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6350454d974ee3"/>
          <a:srcRect xmlns:a="http://schemas.openxmlformats.org/drawingml/2006/main" l="0" t="9924" r="0" b="992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57250" y="1809750"/>
            <a:ext cx="1381125" cy="1381125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D3E80ABF-6884-43F5-BD38-3D6096AF3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1381125" cy="138112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BB4A372-0447-49E4-A696-7983CA010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24225"/>
            <a:ext cx="18764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Kepler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3E456543-43C9-40C8-8D25-BAD56B498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29025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1611 猜想</a:t>
            </a:r>
          </a:p>
        </p:txBody>
      </p:sp>
      <p:pic>
        <p:nvPicPr>
          <p:cNvPr id="30" name="图片 2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de2c6da79645fa"/>
          <a:srcRect xmlns:a="http://schemas.openxmlformats.org/drawingml/2006/main" l="0" t="6967" r="0" b="69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686050" y="1809750"/>
            <a:ext cx="1381125" cy="1381125"/>
          </a:xfrm>
          <a:prstGeom xmlns:a="http://schemas.openxmlformats.org/drawingml/2006/main" prst="ellipse">
            <a:avLst/>
          </a:prstGeom>
        </p:spPr>
      </p:pic>
      <p:sp>
        <p:nvSpPr>
          <p:cNvPr id="9" name="椭圆 8">
            <a:extLst xmlns:a="http://schemas.openxmlformats.org/drawingml/2006/main">
              <a:ext uri="{FF2B5EF4-FFF2-40B4-BE49-F238E27FC236}">
                <a16:creationId xmlns:a16="http://schemas.microsoft.com/office/drawing/2014/main" id="{51AEFAA4-314C-4D44-B758-4B940AAF4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1809750"/>
            <a:ext cx="1381125" cy="138112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B47F2497-EFBB-45C4-80CE-97D0E4426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324225"/>
            <a:ext cx="18764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4966B"/>
                </a:solidFill>
              </a:defRPr>
            </a:pPr>
            <a:r>
              <a:rPr sz="1500" b="1">
                <a:solidFill>
                  <a:srgbClr val="14966B"/>
                </a:solidFill>
              </a:rPr>
              <a:t>Thomas Hales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5A32D403-FE02-46AC-B41F-00E5C352A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629025"/>
            <a:ext cx="1952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Flyspeck 项目</a:t>
            </a: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807DA711-5E76-4EEF-9105-01154F528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1885950"/>
            <a:ext cx="5334000" cy="2238375"/>
          </a:xfrm>
          <a:prstGeom xmlns:a="http://schemas.openxmlformats.org/drawingml/2006/main" prst="roundRect">
            <a:avLst>
              <a:gd name="adj" fmla="val 766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3" name="椭圆 12">
            <a:extLst xmlns:a="http://schemas.openxmlformats.org/drawingml/2006/main">
              <a:ext uri="{FF2B5EF4-FFF2-40B4-BE49-F238E27FC236}">
                <a16:creationId xmlns:a16="http://schemas.microsoft.com/office/drawing/2014/main" id="{6F2372CC-65C2-4110-B714-A762BA25E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286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966B"/>
          </a:solidFill>
          <a:ln xmlns:a="http://schemas.openxmlformats.org/drawingml/2006/main" w="0">
            <a:solidFill>
              <a:srgbClr val="14966B"/>
            </a:solidFill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6C9111C3-6C69-4541-91C0-899C75253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2209800"/>
            <a:ext cx="42100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1998：Hales 宣布 Kepler 球堆积猜想的计算机辅助证明。</a:t>
            </a:r>
          </a:p>
        </p:txBody>
      </p:sp>
      <p:sp>
        <p:nvSpPr>
          <p:cNvPr id="15" name="椭圆 14">
            <a:extLst xmlns:a="http://schemas.openxmlformats.org/drawingml/2006/main">
              <a:ext uri="{FF2B5EF4-FFF2-40B4-BE49-F238E27FC236}">
                <a16:creationId xmlns:a16="http://schemas.microsoft.com/office/drawing/2014/main" id="{E4730D61-E37E-40ED-8E18-2CC0B4A79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838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966B"/>
          </a:solidFill>
          <a:ln xmlns:a="http://schemas.openxmlformats.org/drawingml/2006/main" w="0">
            <a:solidFill>
              <a:srgbClr val="14966B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784DD68E-16EC-4892-A649-0FCDD4C6B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2762250"/>
            <a:ext cx="42100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2003-2014：Flyspeck 项目用 HOL Light 和 Isabelle 完成形式化。</a:t>
            </a:r>
          </a:p>
        </p:txBody>
      </p:sp>
      <p:sp>
        <p:nvSpPr>
          <p:cNvPr id="17" name="椭圆 16">
            <a:extLst xmlns:a="http://schemas.openxmlformats.org/drawingml/2006/main">
              <a:ext uri="{FF2B5EF4-FFF2-40B4-BE49-F238E27FC236}">
                <a16:creationId xmlns:a16="http://schemas.microsoft.com/office/drawing/2014/main" id="{808DA2FD-2F27-4B67-B6DF-A1591DC97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390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966B"/>
          </a:solidFill>
          <a:ln xmlns:a="http://schemas.openxmlformats.org/drawingml/2006/main" w="0">
            <a:solidFill>
              <a:srgbClr val="14966B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C073063E-946C-4C94-8A27-45F241940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3314700"/>
            <a:ext cx="42100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启发：形式化不是一次翻译，而是长期构建库、接口和证明脚本。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C6B59BED-EA9B-4BE8-B43B-0FCC6B17C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19700"/>
            <a:ext cx="979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132033"/>
                </a:solidFill>
              </a:defRPr>
            </a:pPr>
            <a:r>
              <a:rPr sz="1950" b="1">
                <a:solidFill>
                  <a:srgbClr val="132033"/>
                </a:solidFill>
              </a:rPr>
              <a:t>一个现代证明常常是一项工程：目标定理只是顶端，下面是大量可复用基础设施。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70A21540-2177-41D1-8207-DA863A60B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95474519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552F207B-35B7-49B7-A85A-F6294A88B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CCFD269-4CD7-46DC-AE80-ACC9C19F4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六日课程总览：每天学什么？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FDA386E7-109A-4FAE-A4D9-3DFC6EF8A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23FF2582-B123-4EF4-B651-56CF6E834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95450"/>
            <a:ext cx="3238500" cy="16002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圆角矩形 5">
            <a:extLst xmlns:a="http://schemas.openxmlformats.org/drawingml/2006/main">
              <a:ext uri="{FF2B5EF4-FFF2-40B4-BE49-F238E27FC236}">
                <a16:creationId xmlns:a16="http://schemas.microsoft.com/office/drawing/2014/main" id="{3B4F119C-D34C-45C3-89E9-5AEB63A19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905000"/>
            <a:ext cx="106680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1F5E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F5EFF"/>
                </a:solidFill>
              </a:defRPr>
            </a:pPr>
            <a:r>
              <a:rPr sz="1125" b="1">
                <a:solidFill>
                  <a:srgbClr val="1F5EFF"/>
                </a:solidFill>
              </a:rPr>
              <a:t>D1 · 7/13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2B791B28-103E-46E1-A0DC-1A3167B6C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43150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F5EFF"/>
                </a:solidFill>
              </a:defRPr>
            </a:pPr>
            <a:r>
              <a:rPr sz="1725" b="1">
                <a:solidFill>
                  <a:srgbClr val="1F5EFF"/>
                </a:solidFill>
              </a:rPr>
              <a:t>从零到逻辑 + AI 工具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065AD27C-34BA-43B8-BE3C-4596AFB8D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6225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132033"/>
                </a:solidFill>
              </a:defRPr>
            </a:pPr>
            <a:r>
              <a:rPr sz="1125" b="0">
                <a:solidFill>
                  <a:srgbClr val="132033"/>
                </a:solidFill>
              </a:rPr>
              <a:t>类型论简史、函数与类型、Prop、基础 tactic、rw/simp</a:t>
            </a:r>
          </a:p>
        </p:txBody>
      </p:sp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DC8B4D14-8AFC-41F7-B9C7-B3F30002D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695450"/>
            <a:ext cx="3238500" cy="16002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BD6F7211-9D44-42A2-A944-CA0E0908E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905000"/>
            <a:ext cx="106680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7F7F7"/>
          </a:solidFill>
          <a:ln xmlns:a="http://schemas.openxmlformats.org/drawingml/2006/main" w="9525">
            <a:solidFill>
              <a:srgbClr val="1EA7A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EA7A8"/>
                </a:solidFill>
              </a:defRPr>
            </a:pPr>
            <a:r>
              <a:rPr sz="1125" b="1">
                <a:solidFill>
                  <a:srgbClr val="1EA7A8"/>
                </a:solidFill>
              </a:rPr>
              <a:t>D2 · 7/14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BFDFD6E8-FF8B-4E2C-A68D-D49A78500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343150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EA7A8"/>
                </a:solidFill>
              </a:defRPr>
            </a:pPr>
            <a:r>
              <a:rPr sz="1725" b="1">
                <a:solidFill>
                  <a:srgbClr val="1EA7A8"/>
                </a:solidFill>
              </a:rPr>
              <a:t>Inductive type 与 class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6907D42-4BFB-46B2-9BA8-E6C4C6A54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76225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132033"/>
                </a:solidFill>
              </a:defRPr>
            </a:pPr>
            <a:r>
              <a:rPr sz="1125" b="0">
                <a:solidFill>
                  <a:srgbClr val="132033"/>
                </a:solidFill>
              </a:rPr>
              <a:t>inductive、structure、常用归纳类型、class/instance</a:t>
            </a:r>
          </a:p>
        </p:txBody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2212C12D-9863-4315-8573-F4644D72C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1695450"/>
            <a:ext cx="3238500" cy="16002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B7BC1BA7-20F9-4D42-82B4-352BD52A8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1905000"/>
            <a:ext cx="106680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14966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4966B"/>
                </a:solidFill>
              </a:defRPr>
            </a:pPr>
            <a:r>
              <a:rPr sz="1125" b="1">
                <a:solidFill>
                  <a:srgbClr val="14966B"/>
                </a:solidFill>
              </a:rPr>
              <a:t>D3 · 7/15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75ABE56-C743-45E6-B71F-12FB1C8BF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343150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4966B"/>
                </a:solidFill>
              </a:defRPr>
            </a:pPr>
            <a:r>
              <a:rPr sz="1725" b="1">
                <a:solidFill>
                  <a:srgbClr val="14966B"/>
                </a:solidFill>
              </a:rPr>
              <a:t>代数结构 + 组合/图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763A41E2-5389-43A6-8A2B-BFA7DE9C6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76225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132033"/>
                </a:solidFill>
              </a:defRPr>
            </a:pPr>
            <a:r>
              <a:rPr sz="1125" b="0">
                <a:solidFill>
                  <a:srgbClr val="132033"/>
                </a:solidFill>
              </a:rPr>
              <a:t>代数层级、范畴演示、Finset 计数、SimpleGraph</a:t>
            </a: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8433A6A6-9C15-4299-AD97-3B43A9AE0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76650"/>
            <a:ext cx="3238500" cy="16002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8" name="圆角矩形 17">
            <a:extLst xmlns:a="http://schemas.openxmlformats.org/drawingml/2006/main">
              <a:ext uri="{FF2B5EF4-FFF2-40B4-BE49-F238E27FC236}">
                <a16:creationId xmlns:a16="http://schemas.microsoft.com/office/drawing/2014/main" id="{C12C4EF1-02B4-4D76-9C72-E06C3D786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886200"/>
            <a:ext cx="106680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B7791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B7791F"/>
                </a:solidFill>
              </a:defRPr>
            </a:pPr>
            <a:r>
              <a:rPr sz="1125" b="1">
                <a:solidFill>
                  <a:srgbClr val="B7791F"/>
                </a:solidFill>
              </a:rPr>
              <a:t>D4 · 7/16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108EBC02-A916-4C1C-A606-F6B38EA23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324350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B7791F"/>
                </a:solidFill>
              </a:defRPr>
            </a:pPr>
            <a:r>
              <a:rPr sz="1725" b="1">
                <a:solidFill>
                  <a:srgbClr val="B7791F"/>
                </a:solidFill>
              </a:rPr>
              <a:t>分析结构 + 拓扑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43250067-D4D8-419A-B88C-DCA40BDD4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74345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132033"/>
                </a:solidFill>
              </a:defRPr>
            </a:pPr>
            <a:r>
              <a:rPr sz="1125" b="0">
                <a:solidFill>
                  <a:srgbClr val="132033"/>
                </a:solidFill>
              </a:rPr>
              <a:t>实数与序、极限、微分、积分、拓扑与度量空间</a:t>
            </a:r>
          </a:p>
        </p:txBody>
      </p:sp>
      <p:sp>
        <p:nvSpPr>
          <p:cNvPr id="21" name="圆角矩形 20">
            <a:extLst xmlns:a="http://schemas.openxmlformats.org/drawingml/2006/main">
              <a:ext uri="{FF2B5EF4-FFF2-40B4-BE49-F238E27FC236}">
                <a16:creationId xmlns:a16="http://schemas.microsoft.com/office/drawing/2014/main" id="{5F098CB9-3BF7-4AD9-91F5-9D6EF94EB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676650"/>
            <a:ext cx="3238500" cy="16002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2" name="圆角矩形 21">
            <a:extLst xmlns:a="http://schemas.openxmlformats.org/drawingml/2006/main">
              <a:ext uri="{FF2B5EF4-FFF2-40B4-BE49-F238E27FC236}">
                <a16:creationId xmlns:a16="http://schemas.microsoft.com/office/drawing/2014/main" id="{C7B9E52D-FBE3-470F-B53A-865DB0D76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886200"/>
            <a:ext cx="106680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F1EEFF"/>
          </a:solidFill>
          <a:ln xmlns:a="http://schemas.openxmlformats.org/drawingml/2006/main" w="9525">
            <a:solidFill>
              <a:srgbClr val="6D5BD0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6D5BD0"/>
                </a:solidFill>
              </a:defRPr>
            </a:pPr>
            <a:r>
              <a:rPr sz="1125" b="1">
                <a:solidFill>
                  <a:srgbClr val="6D5BD0"/>
                </a:solidFill>
              </a:rPr>
              <a:t>D5 · 7/17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13E203A6-A89F-46F3-95D7-9E5DE6BC5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324350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6D5BD0"/>
                </a:solidFill>
              </a:defRPr>
            </a:pPr>
            <a:r>
              <a:rPr sz="1725" b="1">
                <a:solidFill>
                  <a:srgbClr val="6D5BD0"/>
                </a:solidFill>
              </a:rPr>
              <a:t>函数式编程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8F2A52D8-C025-4EF8-97B3-3ED57B8A3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74345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132033"/>
                </a:solidFill>
              </a:defRPr>
            </a:pPr>
            <a:r>
              <a:rPr sz="1125" b="0">
                <a:solidFill>
                  <a:srgbClr val="132033"/>
                </a:solidFill>
              </a:rPr>
              <a:t>高阶函数、递归、循环表达、Monad、notation、程序</a:t>
            </a:r>
          </a:p>
        </p:txBody>
      </p:sp>
      <p:sp>
        <p:nvSpPr>
          <p:cNvPr id="25" name="圆角矩形 24">
            <a:extLst xmlns:a="http://schemas.openxmlformats.org/drawingml/2006/main">
              <a:ext uri="{FF2B5EF4-FFF2-40B4-BE49-F238E27FC236}">
                <a16:creationId xmlns:a16="http://schemas.microsoft.com/office/drawing/2014/main" id="{00F2050B-6698-4EF8-814F-1C6D8C00D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676650"/>
            <a:ext cx="3238500" cy="16002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6" name="圆角矩形 25">
            <a:extLst xmlns:a="http://schemas.openxmlformats.org/drawingml/2006/main">
              <a:ext uri="{FF2B5EF4-FFF2-40B4-BE49-F238E27FC236}">
                <a16:creationId xmlns:a16="http://schemas.microsoft.com/office/drawing/2014/main" id="{2FE047BA-C136-4BC2-A119-901144FC2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886200"/>
            <a:ext cx="106680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FDEDEC"/>
          </a:solidFill>
          <a:ln xmlns:a="http://schemas.openxmlformats.org/drawingml/2006/main" w="9525">
            <a:solidFill>
              <a:srgbClr val="C2413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C2413B"/>
                </a:solidFill>
              </a:defRPr>
            </a:pPr>
            <a:r>
              <a:rPr sz="1125" b="1">
                <a:solidFill>
                  <a:srgbClr val="C2413B"/>
                </a:solidFill>
              </a:rPr>
              <a:t>D6 · 7/20</a:t>
            </a: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3AF55F0E-4A13-4FC1-AC86-E3AD9E1E2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324350"/>
            <a:ext cx="2781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C2413B"/>
                </a:solidFill>
              </a:defRPr>
            </a:pPr>
            <a:r>
              <a:rPr sz="1725" b="1">
                <a:solidFill>
                  <a:srgbClr val="C2413B"/>
                </a:solidFill>
              </a:rPr>
              <a:t>算法形式化与验证</a:t>
            </a: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DD1ECE47-77A8-443A-8B07-1B6FA3B50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4743450"/>
            <a:ext cx="2705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132033"/>
                </a:solidFill>
              </a:defRPr>
            </a:pPr>
            <a:r>
              <a:rPr sz="1125" b="0">
                <a:solidFill>
                  <a:srgbClr val="132033"/>
                </a:solidFill>
              </a:rPr>
              <a:t>规范、不变量、终止性、复杂度、CS 库、验证软件</a:t>
            </a: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015A3033-DE6C-4D27-AF43-AA21957EB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791200"/>
            <a:ext cx="1009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32033"/>
                </a:solidFill>
              </a:defRPr>
            </a:pPr>
            <a:r>
              <a:rPr sz="1650" b="1">
                <a:solidFill>
                  <a:srgbClr val="132033"/>
                </a:solidFill>
              </a:rPr>
              <a:t>主线：先学 Lean 的语言与证明，再进入 Mathlib 的数学库，最后用项目把 AI 辅助与形式化验证连起来。</a:t>
            </a: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EF67168E-BE5E-45AB-BA83-F4E6E55BE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29715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376852F1-9BA7-45EA-BA3F-6DA0A7303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08592B5-6B7C-4714-B322-08CB04B62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证明助手变成基础设施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D42B9E17-C3EF-4B84-8088-2C428C2BD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直接连接符 4">
            <a:extLst xmlns:a="http://schemas.openxmlformats.org/drawingml/2006/main">
              <a:ext uri="{FF2B5EF4-FFF2-40B4-BE49-F238E27FC236}">
                <a16:creationId xmlns:a16="http://schemas.microsoft.com/office/drawing/2014/main" id="{D64AD81A-87EA-4468-B6F8-1CBE16066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724150"/>
            <a:ext cx="102870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椭圆 5">
            <a:extLst xmlns:a="http://schemas.openxmlformats.org/drawingml/2006/main">
              <a:ext uri="{FF2B5EF4-FFF2-40B4-BE49-F238E27FC236}">
                <a16:creationId xmlns:a16="http://schemas.microsoft.com/office/drawing/2014/main" id="{B9DFE32D-235B-4B28-8BD2-235168DF2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289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B558A936-43EE-4F6A-910C-9341F44A5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26695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6D5BD0"/>
                </a:solidFill>
              </a:defRPr>
            </a:pPr>
            <a:r>
              <a:rPr sz="1350" b="1">
                <a:solidFill>
                  <a:srgbClr val="6D5BD0"/>
                </a:solidFill>
              </a:rPr>
              <a:t>1968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DB57FE44-88BC-4FE6-84E9-BDBE180FE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" y="2952750"/>
            <a:ext cx="1295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Automath</a:t>
            </a:r>
          </a:p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proof object</a:t>
            </a:r>
          </a:p>
        </p:txBody>
      </p:sp>
      <p:sp>
        <p:nvSpPr>
          <p:cNvPr id="9" name="椭圆 8">
            <a:extLst xmlns:a="http://schemas.openxmlformats.org/drawingml/2006/main">
              <a:ext uri="{FF2B5EF4-FFF2-40B4-BE49-F238E27FC236}">
                <a16:creationId xmlns:a16="http://schemas.microsoft.com/office/drawing/2014/main" id="{9A90B797-7663-44FD-9624-FBEABBC6E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6289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C034345D-56C0-4866-8FD1-0F277ED8E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26695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6D5BD0"/>
                </a:solidFill>
              </a:defRPr>
            </a:pPr>
            <a:r>
              <a:rPr sz="1350" b="1">
                <a:solidFill>
                  <a:srgbClr val="6D5BD0"/>
                </a:solidFill>
              </a:rPr>
              <a:t>1970s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3C8C559E-CFF6-486C-A422-9BC3767D4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2952750"/>
            <a:ext cx="1295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Mizar / LCF</a:t>
            </a:r>
          </a:p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formal methods</a:t>
            </a:r>
          </a:p>
        </p:txBody>
      </p:sp>
      <p:sp>
        <p:nvSpPr>
          <p:cNvPr id="12" name="椭圆 11">
            <a:extLst xmlns:a="http://schemas.openxmlformats.org/drawingml/2006/main">
              <a:ext uri="{FF2B5EF4-FFF2-40B4-BE49-F238E27FC236}">
                <a16:creationId xmlns:a16="http://schemas.microsoft.com/office/drawing/2014/main" id="{D537D68D-8B61-4EBA-B420-93108C324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6289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E283D1A8-3FEF-4B3C-9647-4F8BFC71D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226695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6D5BD0"/>
                </a:solidFill>
              </a:defRPr>
            </a:pPr>
            <a:r>
              <a:rPr sz="1350" b="1">
                <a:solidFill>
                  <a:srgbClr val="6D5BD0"/>
                </a:solidFill>
              </a:rPr>
              <a:t>1980s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2F2884C2-6CBD-43F0-B72E-50527FBDD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952750"/>
            <a:ext cx="1295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HOL / Coq / Isabelle</a:t>
            </a:r>
          </a:p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logic + automation</a:t>
            </a:r>
          </a:p>
        </p:txBody>
      </p:sp>
      <p:sp>
        <p:nvSpPr>
          <p:cNvPr id="15" name="椭圆 14">
            <a:extLst xmlns:a="http://schemas.openxmlformats.org/drawingml/2006/main">
              <a:ext uri="{FF2B5EF4-FFF2-40B4-BE49-F238E27FC236}">
                <a16:creationId xmlns:a16="http://schemas.microsoft.com/office/drawing/2014/main" id="{A4A8570C-D98C-41BD-8621-ABEEAB3D4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6289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B6025EE4-82FF-4262-BB47-F5DCFF41F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26695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6D5BD0"/>
                </a:solidFill>
              </a:defRPr>
            </a:pPr>
            <a:r>
              <a:rPr sz="1350" b="1">
                <a:solidFill>
                  <a:srgbClr val="6D5BD0"/>
                </a:solidFill>
              </a:rPr>
              <a:t>1994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F9368C37-CDAD-491C-A73A-59BFCAF2F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952750"/>
            <a:ext cx="1295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QED Manifesto</a:t>
            </a:r>
          </a:p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checked corpus</a:t>
            </a:r>
          </a:p>
        </p:txBody>
      </p:sp>
      <p:sp>
        <p:nvSpPr>
          <p:cNvPr id="18" name="椭圆 17">
            <a:extLst xmlns:a="http://schemas.openxmlformats.org/drawingml/2006/main">
              <a:ext uri="{FF2B5EF4-FFF2-40B4-BE49-F238E27FC236}">
                <a16:creationId xmlns:a16="http://schemas.microsoft.com/office/drawing/2014/main" id="{0FD5AD9B-5D6E-4ED7-8B7E-C2A0B6D0C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6289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77019DC-5AE6-424A-93B5-5B46AEF9F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26695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6D5BD0"/>
                </a:solidFill>
              </a:defRPr>
            </a:pPr>
            <a:r>
              <a:rPr sz="1350" b="1">
                <a:solidFill>
                  <a:srgbClr val="6D5BD0"/>
                </a:solidFill>
              </a:rPr>
              <a:t>2013+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554C866-1F48-43EE-9D90-1D0925E2F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52750"/>
            <a:ext cx="1295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Lean</a:t>
            </a:r>
          </a:p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kernel + tactics</a:t>
            </a:r>
          </a:p>
        </p:txBody>
      </p:sp>
      <p:sp>
        <p:nvSpPr>
          <p:cNvPr id="21" name="椭圆 20">
            <a:extLst xmlns:a="http://schemas.openxmlformats.org/drawingml/2006/main">
              <a:ext uri="{FF2B5EF4-FFF2-40B4-BE49-F238E27FC236}">
                <a16:creationId xmlns:a16="http://schemas.microsoft.com/office/drawing/2014/main" id="{BD4046EE-9416-4391-8187-0C3BBDF91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262890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6D5BD0"/>
          </a:solidFill>
          <a:ln xmlns:a="http://schemas.openxmlformats.org/drawingml/2006/main" w="0">
            <a:solidFill>
              <a:srgbClr val="6D5BD0"/>
            </a:solidFill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F3902395-E1E6-4A8E-A694-0CCA2CE19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2300" y="2266950"/>
            <a:ext cx="914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6D5BD0"/>
                </a:solidFill>
              </a:defRPr>
            </a:pPr>
            <a:r>
              <a:rPr sz="1350" b="1">
                <a:solidFill>
                  <a:srgbClr val="6D5BD0"/>
                </a:solidFill>
              </a:rPr>
              <a:t>2017+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9210CD06-6CD3-4ABE-9D15-6F728168B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952750"/>
            <a:ext cx="1295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Mathlib</a:t>
            </a:r>
          </a:p>
          <a:p xmlns:a="http://schemas.openxmlformats.org/drawingml/2006/main">
            <a:pPr algn="ctr">
              <a:buNone/>
              <a:defRPr sz="1200" b="0">
                <a:solidFill>
                  <a:srgbClr val="132033"/>
                </a:solidFill>
              </a:defRPr>
            </a:pPr>
            <a:r>
              <a:rPr sz="1200" b="0">
                <a:solidFill>
                  <a:srgbClr val="132033"/>
                </a:solidFill>
              </a:rPr>
              <a:t>community library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AEFC19D0-0BD9-4A15-BFCC-CD02EEFFB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19700"/>
            <a:ext cx="979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32033"/>
                </a:solidFill>
              </a:defRPr>
            </a:pPr>
            <a:r>
              <a:rPr sz="1875" b="1">
                <a:solidFill>
                  <a:srgbClr val="132033"/>
                </a:solidFill>
              </a:rPr>
              <a:t>Lean 不是凭空出现的新工具，而是形式基础、自动推理、证明检查和数学库传统汇合后的产物。</a:t>
            </a: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71DFC3BD-8402-4155-964E-B22A83139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69882428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8C61ECD-BC9F-48CA-B74E-B8C90A2BD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6998ADF-DC85-4ACA-849A-6704337A1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形式化证明的信任链条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CCD42542-EB88-485E-8D47-03A669E1F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45E1AEBF-4172-4EC8-AB55-8B8D2C318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81250"/>
            <a:ext cx="161925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E421BDC-867B-4431-B098-C205D1402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619375"/>
            <a:ext cx="1352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646B8"/>
                </a:solidFill>
              </a:defRPr>
            </a:pPr>
            <a:r>
              <a:rPr sz="1725" b="1">
                <a:solidFill>
                  <a:srgbClr val="1646B8"/>
                </a:solidFill>
              </a:rPr>
              <a:t>数学意图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22E7415B-CF10-45DE-9000-E31BBCAC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28950"/>
            <a:ext cx="1352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36170"/>
                </a:solidFill>
              </a:defRPr>
            </a:pPr>
            <a:r>
              <a:rPr sz="1275" b="0">
                <a:solidFill>
                  <a:srgbClr val="536170"/>
                </a:solidFill>
              </a:rPr>
              <a:t>自然语言目标</a:t>
            </a:r>
          </a:p>
        </p:txBody>
      </p:sp>
      <p:sp>
        <p:nvSpPr>
          <p:cNvPr id="8" name="直接连接符 7">
            <a:extLst xmlns:a="http://schemas.openxmlformats.org/drawingml/2006/main">
              <a:ext uri="{FF2B5EF4-FFF2-40B4-BE49-F238E27FC236}">
                <a16:creationId xmlns:a16="http://schemas.microsoft.com/office/drawing/2014/main" id="{85845F58-C898-41A8-B337-19ECE6F4D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943225"/>
            <a:ext cx="4381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9ED730B3-8D18-4D31-86E8-D5F74301E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381250"/>
            <a:ext cx="161925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B3BC3EA2-E037-4379-B823-25E29605A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619375"/>
            <a:ext cx="1352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646B8"/>
                </a:solidFill>
              </a:defRPr>
            </a:pPr>
            <a:r>
              <a:rPr sz="1725" b="1">
                <a:solidFill>
                  <a:srgbClr val="1646B8"/>
                </a:solidFill>
              </a:rPr>
              <a:t>形式化陈述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6EA7ED39-3DAB-49C9-A02D-06DC5CD70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3028950"/>
            <a:ext cx="1352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36170"/>
                </a:solidFill>
              </a:defRPr>
            </a:pPr>
            <a:r>
              <a:rPr sz="1275" b="0">
                <a:solidFill>
                  <a:srgbClr val="536170"/>
                </a:solidFill>
              </a:rPr>
              <a:t>Lean 中的 theorem</a:t>
            </a:r>
          </a:p>
        </p:txBody>
      </p:sp>
      <p:sp>
        <p:nvSpPr>
          <p:cNvPr id="12" name="直接连接符 11">
            <a:extLst xmlns:a="http://schemas.openxmlformats.org/drawingml/2006/main">
              <a:ext uri="{FF2B5EF4-FFF2-40B4-BE49-F238E27FC236}">
                <a16:creationId xmlns:a16="http://schemas.microsoft.com/office/drawing/2014/main" id="{D5A1A76A-BBEE-4ABA-908A-768419779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943225"/>
            <a:ext cx="4381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76272A16-3602-4328-9DBF-2FF1573C9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381250"/>
            <a:ext cx="161925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69378C6F-B794-4603-A7BE-4F9BAE6E2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619375"/>
            <a:ext cx="1352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646B8"/>
                </a:solidFill>
              </a:defRPr>
            </a:pPr>
            <a:r>
              <a:rPr sz="1725" b="1">
                <a:solidFill>
                  <a:srgbClr val="1646B8"/>
                </a:solidFill>
              </a:rPr>
              <a:t>证明脚本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359AFB0D-FF72-4094-B8D6-0468E6EBA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028950"/>
            <a:ext cx="1352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36170"/>
                </a:solidFill>
              </a:defRPr>
            </a:pPr>
            <a:r>
              <a:rPr sz="1275" b="0">
                <a:solidFill>
                  <a:srgbClr val="536170"/>
                </a:solidFill>
              </a:rPr>
              <a:t>by ... tactic ...</a:t>
            </a:r>
          </a:p>
        </p:txBody>
      </p:sp>
      <p:sp>
        <p:nvSpPr>
          <p:cNvPr id="16" name="直接连接符 15">
            <a:extLst xmlns:a="http://schemas.openxmlformats.org/drawingml/2006/main">
              <a:ext uri="{FF2B5EF4-FFF2-40B4-BE49-F238E27FC236}">
                <a16:creationId xmlns:a16="http://schemas.microsoft.com/office/drawing/2014/main" id="{D370C66C-59DF-4F15-86B8-36FDF374B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43225"/>
            <a:ext cx="4381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86E670CC-0FE1-4C04-AB1C-996454D19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381250"/>
            <a:ext cx="161925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91BFC183-E456-411A-AD41-1FDA819F7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619375"/>
            <a:ext cx="1352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646B8"/>
                </a:solidFill>
              </a:defRPr>
            </a:pPr>
            <a:r>
              <a:rPr sz="1725" b="1">
                <a:solidFill>
                  <a:srgbClr val="1646B8"/>
                </a:solidFill>
              </a:rPr>
              <a:t>内核检查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1B2E23B9-D9D2-4E2A-9E02-1FAB63795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3028950"/>
            <a:ext cx="1352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36170"/>
                </a:solidFill>
              </a:defRPr>
            </a:pPr>
            <a:r>
              <a:rPr sz="1275" b="0">
                <a:solidFill>
                  <a:srgbClr val="536170"/>
                </a:solidFill>
              </a:rPr>
              <a:t>typecheck</a:t>
            </a:r>
          </a:p>
        </p:txBody>
      </p:sp>
      <p:sp>
        <p:nvSpPr>
          <p:cNvPr id="20" name="直接连接符 19">
            <a:extLst xmlns:a="http://schemas.openxmlformats.org/drawingml/2006/main">
              <a:ext uri="{FF2B5EF4-FFF2-40B4-BE49-F238E27FC236}">
                <a16:creationId xmlns:a16="http://schemas.microsoft.com/office/drawing/2014/main" id="{2B9326C2-F4F6-49C3-A92D-4E9D54F6C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943225"/>
            <a:ext cx="4381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21" name="圆角矩形 20">
            <a:extLst xmlns:a="http://schemas.openxmlformats.org/drawingml/2006/main">
              <a:ext uri="{FF2B5EF4-FFF2-40B4-BE49-F238E27FC236}">
                <a16:creationId xmlns:a16="http://schemas.microsoft.com/office/drawing/2014/main" id="{9275589E-D46C-4071-BDF8-DD0DFCD96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381250"/>
            <a:ext cx="161925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9AD8C2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7A731F88-B4C5-4330-B60C-A36110C8D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619375"/>
            <a:ext cx="1352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4966B"/>
                </a:solidFill>
              </a:defRPr>
            </a:pPr>
            <a:r>
              <a:rPr sz="1725" b="1">
                <a:solidFill>
                  <a:srgbClr val="14966B"/>
                </a:solidFill>
              </a:rPr>
              <a:t>成立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8428AF09-2D95-46CF-ABEE-41DC6E6CA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028950"/>
            <a:ext cx="13525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36170"/>
                </a:solidFill>
              </a:defRPr>
            </a:pPr>
            <a:r>
              <a:rPr sz="1275" b="0">
                <a:solidFill>
                  <a:srgbClr val="536170"/>
                </a:solidFill>
              </a:rPr>
              <a:t>在指定环境中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13D7B1F1-C187-485E-99C0-DE51E9057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686300"/>
            <a:ext cx="9525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32033"/>
                </a:solidFill>
              </a:defRPr>
            </a:pPr>
            <a:r>
              <a:rPr sz="2100" b="1">
                <a:solidFill>
                  <a:srgbClr val="132033"/>
                </a:solidFill>
              </a:rPr>
              <a:t>Lean 检查“形式化后的命题是否有合法证明”；数学家仍要确认它表达了原来的数学意图。</a:t>
            </a: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1ACFAB84-7940-4B39-93D8-5D35CD7EC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87470540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E59EDFD-EF21-4EEE-9338-73D594E35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9261285-F52B-44BE-B549-A149C93AD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Lean：语言、检查器、数学库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AE32C661-373E-4670-8B71-62BA38EE6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26" name="图片 2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f0a1da5b864e22"/>
          <a:srcRect xmlns:a="http://schemas.openxmlformats.org/drawingml/2006/main" l="0" t="3550" r="0" b="355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6300" y="1771650"/>
            <a:ext cx="1571625" cy="1571625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00E09525-3DC0-42AF-921A-80C1E4353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771650"/>
            <a:ext cx="1571625" cy="157162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999E39A-86DC-4918-B720-461977597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76625"/>
            <a:ext cx="20669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Leonardo de Moura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031DF9ED-767E-41DC-B501-8929A51AA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81425"/>
            <a:ext cx="2143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Lean creator</a:t>
            </a:r>
          </a:p>
        </p:txBody>
      </p:sp>
      <p:pic>
        <p:nvPicPr>
          <p:cNvPr id="30" name="图片 2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9618e8de44421e"/>
          <a:srcRect xmlns:a="http://schemas.openxmlformats.org/drawingml/2006/main" l="0" t="14309" r="0" b="143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895600" y="1771650"/>
            <a:ext cx="1571625" cy="1571625"/>
          </a:xfrm>
          <a:prstGeom xmlns:a="http://schemas.openxmlformats.org/drawingml/2006/main" prst="ellipse">
            <a:avLst/>
          </a:prstGeom>
        </p:spPr>
      </p:pic>
      <p:sp>
        <p:nvSpPr>
          <p:cNvPr id="9" name="椭圆 8">
            <a:extLst xmlns:a="http://schemas.openxmlformats.org/drawingml/2006/main">
              <a:ext uri="{FF2B5EF4-FFF2-40B4-BE49-F238E27FC236}">
                <a16:creationId xmlns:a16="http://schemas.microsoft.com/office/drawing/2014/main" id="{9880BF7B-FFAD-479B-BDEE-6A3A894AB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1771650"/>
            <a:ext cx="1571625" cy="157162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923BC705-CB00-4155-9F51-4F4D764AB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3476625"/>
            <a:ext cx="20669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4966B"/>
                </a:solidFill>
              </a:defRPr>
            </a:pPr>
            <a:r>
              <a:rPr sz="1500" b="1">
                <a:solidFill>
                  <a:srgbClr val="14966B"/>
                </a:solidFill>
              </a:rPr>
              <a:t>Kevin Buzzard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DDAE43C2-AF03-41E4-9C08-36538CA7B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781425"/>
            <a:ext cx="2143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Xena / Mathlib advocate</a:t>
            </a: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31B432A6-529B-4DED-89FF-5D455FC17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809750"/>
            <a:ext cx="5334000" cy="2476500"/>
          </a:xfrm>
          <a:prstGeom xmlns:a="http://schemas.openxmlformats.org/drawingml/2006/main" prst="roundRect">
            <a:avLst>
              <a:gd name="adj" fmla="val 69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3" name="椭圆 12">
            <a:extLst xmlns:a="http://schemas.openxmlformats.org/drawingml/2006/main">
              <a:ext uri="{FF2B5EF4-FFF2-40B4-BE49-F238E27FC236}">
                <a16:creationId xmlns:a16="http://schemas.microsoft.com/office/drawing/2014/main" id="{A0B7E2B9-4F10-4CC4-A341-553E45681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2479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6B0EAE98-E510-4ECE-8DE4-5577C2C93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171700"/>
            <a:ext cx="42100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Lean 4 同时是函数式编程语言和定理证明器。</a:t>
            </a:r>
          </a:p>
        </p:txBody>
      </p:sp>
      <p:sp>
        <p:nvSpPr>
          <p:cNvPr id="15" name="椭圆 14">
            <a:extLst xmlns:a="http://schemas.openxmlformats.org/drawingml/2006/main">
              <a:ext uri="{FF2B5EF4-FFF2-40B4-BE49-F238E27FC236}">
                <a16:creationId xmlns:a16="http://schemas.microsoft.com/office/drawing/2014/main" id="{66372CC2-7990-413A-B444-876662554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838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CEF05659-EF7E-4BCB-AAB0-B54529CAC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762250"/>
            <a:ext cx="42100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小内核检查证明项，tactic 帮我们构造证明项。</a:t>
            </a:r>
          </a:p>
        </p:txBody>
      </p:sp>
      <p:sp>
        <p:nvSpPr>
          <p:cNvPr id="17" name="椭圆 16">
            <a:extLst xmlns:a="http://schemas.openxmlformats.org/drawingml/2006/main">
              <a:ext uri="{FF2B5EF4-FFF2-40B4-BE49-F238E27FC236}">
                <a16:creationId xmlns:a16="http://schemas.microsoft.com/office/drawing/2014/main" id="{417956DA-35DD-4679-8DD1-78275455A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3429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02D5EBCB-3FD4-415E-B533-E97DB55B4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352800"/>
            <a:ext cx="42100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Mathlib 把定义、定理、notation、typeclass 和 tactic 组织成库。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60AC038D-8A11-4A72-A5E4-1A50261C1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19700"/>
            <a:ext cx="979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32033"/>
                </a:solidFill>
              </a:defRPr>
            </a:pPr>
            <a:r>
              <a:rPr sz="1875" b="1">
                <a:solidFill>
                  <a:srgbClr val="132033"/>
                </a:solidFill>
              </a:rPr>
              <a:t>初学 Lean 的正确心态：不是从零证明世界，而是进入一个可复用、可检查的数学知识库。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4B8EAE45-D382-41F8-82CF-243CBEFDB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10870218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3011868C-498A-4C3A-99B7-413BE8B99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E117D3B-0622-4637-A93A-BD3F13953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Mathlib：可复用的数学知识库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8EEBB477-7ECD-4794-83D9-BB41C2FDA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C5A66D00-F9C5-4046-ABB4-935C7F73F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286000"/>
            <a:ext cx="4000500" cy="1619250"/>
          </a:xfrm>
          <a:prstGeom xmlns:a="http://schemas.openxmlformats.org/drawingml/2006/main" prst="roundRect">
            <a:avLst>
              <a:gd name="adj" fmla="val 16471"/>
            </a:avLst>
          </a:prstGeom>
          <a:solidFill xmlns:a="http://schemas.openxmlformats.org/drawingml/2006/main">
            <a:srgbClr val="132033"/>
          </a:solidFill>
          <a:ln xmlns:a="http://schemas.openxmlformats.org/drawingml/2006/main" w="9525">
            <a:solidFill>
              <a:srgbClr val="132033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695972C-18E5-42B9-9F67-FFB56952D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47950"/>
            <a:ext cx="2667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Mathlib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28BBAAA5-858E-4469-BF76-A45DD6771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314700"/>
            <a:ext cx="3009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C8D3E2"/>
                </a:solidFill>
              </a:defRPr>
            </a:pPr>
            <a:r>
              <a:rPr sz="1350" b="0">
                <a:solidFill>
                  <a:srgbClr val="C8D3E2"/>
                </a:solidFill>
              </a:rPr>
              <a:t>definitions · theorems · tactics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2A0F31B3-6CEA-4CB0-B948-E5FDDA621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619250"/>
            <a:ext cx="2095500" cy="876300"/>
          </a:xfrm>
          <a:prstGeom xmlns:a="http://schemas.openxmlformats.org/drawingml/2006/main" prst="roundRect">
            <a:avLst>
              <a:gd name="adj" fmla="val 21739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1F5E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49E0BF6-E4B2-4306-8D10-F4BE3C349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19050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F5EFF"/>
                </a:solidFill>
              </a:defRPr>
            </a:pPr>
            <a:r>
              <a:rPr sz="2100" b="1">
                <a:solidFill>
                  <a:srgbClr val="1F5EFF"/>
                </a:solidFill>
              </a:rPr>
              <a:t>定义</a:t>
            </a:r>
          </a:p>
        </p:txBody>
      </p:sp>
      <p:sp>
        <p:nvSpPr>
          <p:cNvPr id="10" name="直接连接符 9">
            <a:extLst xmlns:a="http://schemas.openxmlformats.org/drawingml/2006/main">
              <a:ext uri="{FF2B5EF4-FFF2-40B4-BE49-F238E27FC236}">
                <a16:creationId xmlns:a16="http://schemas.microsoft.com/office/drawing/2014/main" id="{FE23D069-17E4-4F59-B297-5EC5323A3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057400"/>
            <a:ext cx="190500" cy="10382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A8B4C3"/>
            </a:solidFill>
            <a:prstDash val="solid"/>
          </a:ln>
        </p:spPr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A63D78C6-0338-4144-816A-37F2BE859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619250"/>
            <a:ext cx="2095500" cy="876300"/>
          </a:xfrm>
          <a:prstGeom xmlns:a="http://schemas.openxmlformats.org/drawingml/2006/main" prst="roundRect">
            <a:avLst>
              <a:gd name="adj" fmla="val 21739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14966B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19FF7F4C-B5CB-4ABF-832D-684226F08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905000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4966B"/>
                </a:solidFill>
              </a:defRPr>
            </a:pPr>
            <a:r>
              <a:rPr sz="2100" b="1">
                <a:solidFill>
                  <a:srgbClr val="14966B"/>
                </a:solidFill>
              </a:rPr>
              <a:t>定理</a:t>
            </a:r>
          </a:p>
        </p:txBody>
      </p:sp>
      <p:sp>
        <p:nvSpPr>
          <p:cNvPr id="13" name="直接连接符 12">
            <a:extLst xmlns:a="http://schemas.openxmlformats.org/drawingml/2006/main">
              <a:ext uri="{FF2B5EF4-FFF2-40B4-BE49-F238E27FC236}">
                <a16:creationId xmlns:a16="http://schemas.microsoft.com/office/drawing/2014/main" id="{9F569D45-9CDC-4AC1-913A-7286902ED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81000" cy="10382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A8B4C3"/>
            </a:solidFill>
            <a:prstDash val="solid"/>
          </a:ln>
        </p:spPr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9BB636D7-6BE3-47A5-9B98-675859EB2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429125"/>
            <a:ext cx="2095500" cy="876300"/>
          </a:xfrm>
          <a:prstGeom xmlns:a="http://schemas.openxmlformats.org/drawingml/2006/main" prst="roundRect">
            <a:avLst>
              <a:gd name="adj" fmla="val 21739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B7791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BCE25227-1DE9-4CD6-BC87-4D05115AE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714875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B7791F"/>
                </a:solidFill>
              </a:defRPr>
            </a:pPr>
            <a:r>
              <a:rPr sz="2100" b="1">
                <a:solidFill>
                  <a:srgbClr val="B7791F"/>
                </a:solidFill>
              </a:rPr>
              <a:t>notation</a:t>
            </a:r>
          </a:p>
        </p:txBody>
      </p:sp>
      <p:sp>
        <p:nvSpPr>
          <p:cNvPr id="16" name="直接连接符 15">
            <a:extLst xmlns:a="http://schemas.openxmlformats.org/drawingml/2006/main">
              <a:ext uri="{FF2B5EF4-FFF2-40B4-BE49-F238E27FC236}">
                <a16:creationId xmlns:a16="http://schemas.microsoft.com/office/drawing/2014/main" id="{C26FE77B-515A-43A8-8AA7-1F592496A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095625"/>
            <a:ext cx="304800" cy="17716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A8B4C3"/>
            </a:solidFill>
            <a:prstDash val="solid"/>
          </a:ln>
        </p:spPr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1511F61B-8AAE-4101-BBB6-302819780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429125"/>
            <a:ext cx="2095500" cy="876300"/>
          </a:xfrm>
          <a:prstGeom xmlns:a="http://schemas.openxmlformats.org/drawingml/2006/main" prst="roundRect">
            <a:avLst>
              <a:gd name="adj" fmla="val 21739"/>
            </a:avLst>
          </a:prstGeom>
          <a:solidFill xmlns:a="http://schemas.openxmlformats.org/drawingml/2006/main">
            <a:srgbClr val="F1EEFF"/>
          </a:solidFill>
          <a:ln xmlns:a="http://schemas.openxmlformats.org/drawingml/2006/main" w="9525">
            <a:solidFill>
              <a:srgbClr val="6D5BD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1EC791AF-FA83-4DFA-8E83-453711939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14875"/>
            <a:ext cx="171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6D5BD0"/>
                </a:solidFill>
              </a:defRPr>
            </a:pPr>
            <a:r>
              <a:rPr sz="2100" b="1">
                <a:solidFill>
                  <a:srgbClr val="6D5BD0"/>
                </a:solidFill>
              </a:rPr>
              <a:t>typeclass</a:t>
            </a:r>
          </a:p>
        </p:txBody>
      </p:sp>
      <p:sp>
        <p:nvSpPr>
          <p:cNvPr id="19" name="直接连接符 18">
            <a:extLst xmlns:a="http://schemas.openxmlformats.org/drawingml/2006/main">
              <a:ext uri="{FF2B5EF4-FFF2-40B4-BE49-F238E27FC236}">
                <a16:creationId xmlns:a16="http://schemas.microsoft.com/office/drawing/2014/main" id="{55B85806-CB5E-49D6-8BC9-AC1CFFF21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95625"/>
            <a:ext cx="114300" cy="17716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A8B4C3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AB130647-597A-4D20-979B-653BB6E94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476875"/>
            <a:ext cx="990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32033"/>
                </a:solidFill>
              </a:defRPr>
            </a:pPr>
            <a:r>
              <a:rPr sz="1875" b="1">
                <a:solidFill>
                  <a:srgbClr val="132033"/>
                </a:solidFill>
              </a:rPr>
              <a:t>初学 Lean 时，真正要进入的是“库中心”的工作方式：先找已有定义和定理，再写自己的证明。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1A487380-A894-4263-896B-62E60BCF3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057780057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2FA93418-C1FF-4DE6-8EA1-3EAA977F5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C"/>
          </a:solidFill>
          <a:ln xmlns:a="http://schemas.openxmlformats.org/drawingml/2006/main" w="0">
            <a:solidFill>
              <a:srgbClr val="F6F8FC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B4531A8-0D34-4EF6-9378-46ADBC1A2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8EA5ABC5-E0A6-4A07-843A-870A8224F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Mathlib 的名字通常告诉你定理在说什么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4E92A24C-DC33-4F86-9C1B-4A60F4FBF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7442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1EC"/>
          </a:solidFill>
          <a:ln xmlns:a="http://schemas.openxmlformats.org/drawingml/2006/main" w="0">
            <a:solidFill>
              <a:srgbClr val="D9E1EC"/>
            </a:solidFill>
            <a:prstDash val="solid"/>
          </a:ln>
        </p:spPr>
      </p:sp>
      <p:sp>
        <p:nvSpPr>
          <p:cNvPr id="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9710F1D6-5011-4291-989C-508EB2EC1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7B8AA0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B2934CB3-913B-4FF8-B9FD-B81CBF61C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69545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Lean 里定理名不是自然语言，而是可搜索的地址。读名字时，先看 namespace，再看核心词。</a:t>
            </a:r>
          </a:p>
        </p:txBody>
      </p:sp>
      <p:sp>
        <p:nvSpPr>
          <p:cNvPr id="7" name="rule-0">
            <a:extLst xmlns:a="http://schemas.openxmlformats.org/drawingml/2006/main">
              <a:ext uri="{FF2B5EF4-FFF2-40B4-BE49-F238E27FC236}">
                <a16:creationId xmlns:a16="http://schemas.microsoft.com/office/drawing/2014/main" id="{B68D17C7-F4A3-4249-81AA-1123722BE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41719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8" name="rule-head-0">
            <a:extLst xmlns:a="http://schemas.openxmlformats.org/drawingml/2006/main">
              <a:ext uri="{FF2B5EF4-FFF2-40B4-BE49-F238E27FC236}">
                <a16:creationId xmlns:a16="http://schemas.microsoft.com/office/drawing/2014/main" id="{BE3A4CBC-9A45-4CE6-A176-77762EECC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7175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前缀</a:t>
            </a:r>
          </a:p>
        </p:txBody>
      </p:sp>
      <p:sp>
        <p:nvSpPr>
          <p:cNvPr id="9" name="rule-mid-0">
            <a:extLst xmlns:a="http://schemas.openxmlformats.org/drawingml/2006/main">
              <a:ext uri="{FF2B5EF4-FFF2-40B4-BE49-F238E27FC236}">
                <a16:creationId xmlns:a16="http://schemas.microsoft.com/office/drawing/2014/main" id="{781A4F3A-BF8E-4362-85B3-005BF2E91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581275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200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Nat / Int / Set</a:t>
            </a:r>
          </a:p>
        </p:txBody>
      </p:sp>
      <p:sp>
        <p:nvSpPr>
          <p:cNvPr id="10" name="rule-tail-0">
            <a:extLst xmlns:a="http://schemas.openxmlformats.org/drawingml/2006/main">
              <a:ext uri="{FF2B5EF4-FFF2-40B4-BE49-F238E27FC236}">
                <a16:creationId xmlns:a16="http://schemas.microsoft.com/office/drawing/2014/main" id="{B211480D-A122-4773-B85B-89DF681DC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581275"/>
            <a:ext cx="838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对象或领域</a:t>
            </a:r>
          </a:p>
        </p:txBody>
      </p:sp>
      <p:sp>
        <p:nvSpPr>
          <p:cNvPr id="11" name="rule-1">
            <a:extLst xmlns:a="http://schemas.openxmlformats.org/drawingml/2006/main">
              <a:ext uri="{FF2B5EF4-FFF2-40B4-BE49-F238E27FC236}">
                <a16:creationId xmlns:a16="http://schemas.microsoft.com/office/drawing/2014/main" id="{2EB78543-F5CE-43FF-BD0F-435E8585F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19450"/>
            <a:ext cx="41719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2" name="rule-head-1">
            <a:extLst xmlns:a="http://schemas.openxmlformats.org/drawingml/2006/main">
              <a:ext uri="{FF2B5EF4-FFF2-40B4-BE49-F238E27FC236}">
                <a16:creationId xmlns:a16="http://schemas.microsoft.com/office/drawing/2014/main" id="{924EDE92-FD62-4F33-9244-E6FB8BB34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37185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563EB"/>
                </a:solidFill>
                <a:latin typeface="Arial"/>
                <a:ea typeface="Arial"/>
                <a:cs typeface="Arial"/>
              </a:rPr>
              <a:t>核心词</a:t>
            </a:r>
          </a:p>
        </p:txBody>
      </p:sp>
      <p:sp>
        <p:nvSpPr>
          <p:cNvPr id="13" name="rule-mid-1">
            <a:extLst xmlns:a="http://schemas.openxmlformats.org/drawingml/2006/main">
              <a:ext uri="{FF2B5EF4-FFF2-40B4-BE49-F238E27FC236}">
                <a16:creationId xmlns:a16="http://schemas.microsoft.com/office/drawing/2014/main" id="{9E54A712-4AA7-4ABC-9C0D-8B51FDD58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381375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200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add / mem / ext</a:t>
            </a:r>
          </a:p>
        </p:txBody>
      </p:sp>
      <p:sp>
        <p:nvSpPr>
          <p:cNvPr id="14" name="rule-tail-1">
            <a:extLst xmlns:a="http://schemas.openxmlformats.org/drawingml/2006/main">
              <a:ext uri="{FF2B5EF4-FFF2-40B4-BE49-F238E27FC236}">
                <a16:creationId xmlns:a16="http://schemas.microsoft.com/office/drawing/2014/main" id="{D3760691-0BAA-4C07-8850-E67253E96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381375"/>
            <a:ext cx="838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运算或关系</a:t>
            </a:r>
          </a:p>
        </p:txBody>
      </p:sp>
      <p:sp>
        <p:nvSpPr>
          <p:cNvPr id="15" name="rule-2">
            <a:extLst xmlns:a="http://schemas.openxmlformats.org/drawingml/2006/main">
              <a:ext uri="{FF2B5EF4-FFF2-40B4-BE49-F238E27FC236}">
                <a16:creationId xmlns:a16="http://schemas.microsoft.com/office/drawing/2014/main" id="{FBE013D7-88FA-4EF9-B5CC-E4279794A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19550"/>
            <a:ext cx="41719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6" name="rule-head-2">
            <a:extLst xmlns:a="http://schemas.openxmlformats.org/drawingml/2006/main">
              <a:ext uri="{FF2B5EF4-FFF2-40B4-BE49-F238E27FC236}">
                <a16:creationId xmlns:a16="http://schemas.microsoft.com/office/drawing/2014/main" id="{5119E036-73DA-41D7-9264-1892F56FC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17195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修饰词</a:t>
            </a:r>
          </a:p>
        </p:txBody>
      </p:sp>
      <p:sp>
        <p:nvSpPr>
          <p:cNvPr id="17" name="rule-mid-2">
            <a:extLst xmlns:a="http://schemas.openxmlformats.org/drawingml/2006/main">
              <a:ext uri="{FF2B5EF4-FFF2-40B4-BE49-F238E27FC236}">
                <a16:creationId xmlns:a16="http://schemas.microsoft.com/office/drawing/2014/main" id="{4D0A008A-02F3-4D6E-9D73-ACF19AAEF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181475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200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comm / left</a:t>
            </a:r>
          </a:p>
        </p:txBody>
      </p:sp>
      <p:sp>
        <p:nvSpPr>
          <p:cNvPr id="18" name="rule-tail-2">
            <a:extLst xmlns:a="http://schemas.openxmlformats.org/drawingml/2006/main">
              <a:ext uri="{FF2B5EF4-FFF2-40B4-BE49-F238E27FC236}">
                <a16:creationId xmlns:a16="http://schemas.microsoft.com/office/drawing/2014/main" id="{0F406F68-4B82-4157-84A3-7580BD6A1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181475"/>
            <a:ext cx="838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00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方向或性质</a:t>
            </a:r>
          </a:p>
        </p:txBody>
      </p:sp>
      <p:sp>
        <p:nvSpPr>
          <p:cNvPr id="19" name="naming-code-card">
            <a:extLst xmlns:a="http://schemas.openxmlformats.org/drawingml/2006/main">
              <a:ext uri="{FF2B5EF4-FFF2-40B4-BE49-F238E27FC236}">
                <a16:creationId xmlns:a16="http://schemas.microsoft.com/office/drawing/2014/main" id="{0F530298-C5B1-40B7-BF1C-466158AB8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343150"/>
            <a:ext cx="4857750" cy="1771650"/>
          </a:xfrm>
          <a:prstGeom xmlns:a="http://schemas.openxmlformats.org/drawingml/2006/main" prst="roundRect">
            <a:avLst>
              <a:gd name="adj" fmla="val 430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20" name="naming-code">
            <a:hlinkClick xmlns:r="http://schemas.openxmlformats.org/officeDocument/2006/relationships" xmlns:a="http://schemas.openxmlformats.org/drawingml/2006/main" r:id="R1b32ce6ccc8946b3"/>
            <a:extLst xmlns:a="http://schemas.openxmlformats.org/drawingml/2006/main">
              <a:ext uri="{FF2B5EF4-FFF2-40B4-BE49-F238E27FC236}">
                <a16:creationId xmlns:a16="http://schemas.microsoft.com/office/drawing/2014/main" id="{2920BB88-D2DF-44C2-B86B-FBFC47BD8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514600"/>
            <a:ext cx="44386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88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88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Nat.add_comm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88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88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Int.add_comm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88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88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Set.mem_union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88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88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Finset.mem_union</a:t>
            </a:r>
          </a:p>
        </p:txBody>
      </p:sp>
      <p:sp>
        <p:nvSpPr>
          <p:cNvPr id="21" name="takeaway-card">
            <a:extLst xmlns:a="http://schemas.openxmlformats.org/drawingml/2006/main">
              <a:ext uri="{FF2B5EF4-FFF2-40B4-BE49-F238E27FC236}">
                <a16:creationId xmlns:a16="http://schemas.microsoft.com/office/drawing/2014/main" id="{C6954027-52B7-43AB-89A5-B3E75D557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457700"/>
            <a:ext cx="4171950" cy="8382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2" name="example-label">
            <a:extLst xmlns:a="http://schemas.openxmlformats.org/drawingml/2006/main">
              <a:ext uri="{FF2B5EF4-FFF2-40B4-BE49-F238E27FC236}">
                <a16:creationId xmlns:a16="http://schemas.microsoft.com/office/drawing/2014/main" id="{52422A01-87EC-484F-8CA9-1B3A1DD27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43450"/>
            <a:ext cx="114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两个例子</a:t>
            </a:r>
          </a:p>
        </p:txBody>
      </p:sp>
      <p:sp>
        <p:nvSpPr>
          <p:cNvPr id="23" name="examples">
            <a:extLst xmlns:a="http://schemas.openxmlformats.org/drawingml/2006/main">
              <a:ext uri="{FF2B5EF4-FFF2-40B4-BE49-F238E27FC236}">
                <a16:creationId xmlns:a16="http://schemas.microsoft.com/office/drawing/2014/main" id="{93C21554-C111-49B9-B2C6-DF4055C6A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667250"/>
            <a:ext cx="2266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Nat.add_comm：加法交换律</a:t>
            </a:r>
          </a:p>
          <a:p xmlns:a="http://schemas.openxmlformats.org/drawingml/2006/main">
            <a:pPr algn="ctr">
              <a:lnSpc>
                <a:spcPct val="112000"/>
              </a:lnSpc>
              <a:buNone/>
              <a:defRPr sz="12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Set.mem_union：并集成员判定</a:t>
            </a:r>
          </a:p>
        </p:txBody>
      </p:sp>
      <p:sp>
        <p:nvSpPr>
          <p:cNvPr id="24" name="bottom">
            <a:extLst xmlns:a="http://schemas.openxmlformats.org/drawingml/2006/main">
              <a:ext uri="{FF2B5EF4-FFF2-40B4-BE49-F238E27FC236}">
                <a16:creationId xmlns:a16="http://schemas.microsoft.com/office/drawing/2014/main" id="{50294160-70B1-42CD-BAF6-2CCEE6100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5619750"/>
            <a:ext cx="923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课堂里遇到陌生名字时，先拆名字，再用 #check / exact? / apply? 验证它的类型。</a:t>
            </a:r>
          </a:p>
        </p:txBody>
      </p:sp>
    </p:spTree>
    <p:extLst>
      <p:ext uri="{BB962C8B-B14F-4D97-AF65-F5344CB8AC3E}">
        <p14:creationId xmlns:p14="http://schemas.microsoft.com/office/powerpoint/2010/main" val="197107353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98232306-FD53-4E21-9572-6EEED3C87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C"/>
          </a:solidFill>
          <a:ln xmlns:a="http://schemas.openxmlformats.org/drawingml/2006/main" w="0">
            <a:solidFill>
              <a:srgbClr val="F6F8FC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9976000-953A-4C3E-A548-EF623D4A9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F08E0304-13AD-477C-BC5D-305060892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不同领域会有同一个短名，完整名字才不会冲突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B0BEAC6B-5903-4729-923E-10AE86EBF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7442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1EC"/>
          </a:solidFill>
          <a:ln xmlns:a="http://schemas.openxmlformats.org/drawingml/2006/main" w="0">
            <a:solidFill>
              <a:srgbClr val="D9E1EC"/>
            </a:solidFill>
            <a:prstDash val="solid"/>
          </a:ln>
        </p:spPr>
      </p:sp>
      <p:sp>
        <p:nvSpPr>
          <p:cNvPr id="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0642E8B3-2843-4EAB-B33A-B58B79001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7B8AA0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ED51FF39-0595-446A-B4FE-9DA7A2E1E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9545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许多数学对象都有“外延性”定理，短名都可以叫 ext；Lean 用 namespace 把它们放进不同抽屉。</a:t>
            </a:r>
          </a:p>
        </p:txBody>
      </p:sp>
      <p:sp>
        <p:nvSpPr>
          <p:cNvPr id="7" name="set-card">
            <a:extLst xmlns:a="http://schemas.openxmlformats.org/drawingml/2006/main">
              <a:ext uri="{FF2B5EF4-FFF2-40B4-BE49-F238E27FC236}">
                <a16:creationId xmlns:a16="http://schemas.microsoft.com/office/drawing/2014/main" id="{968C4B69-F900-4797-B26C-AD88236CA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05050"/>
            <a:ext cx="4572000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F2EC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8" name="set-title">
            <a:extLst xmlns:a="http://schemas.openxmlformats.org/drawingml/2006/main">
              <a:ext uri="{FF2B5EF4-FFF2-40B4-BE49-F238E27FC236}">
                <a16:creationId xmlns:a16="http://schemas.microsoft.com/office/drawing/2014/main" id="{5F071214-E99A-46F6-88F9-F25883CC6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64795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6D5BD0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6D5BD0"/>
                </a:solidFill>
                <a:latin typeface="Arial"/>
                <a:ea typeface="Arial"/>
                <a:cs typeface="Arial"/>
              </a:rPr>
              <a:t>Set.ext</a:t>
            </a:r>
          </a:p>
        </p:txBody>
      </p:sp>
      <p:sp>
        <p:nvSpPr>
          <p:cNvPr id="9" name="set-body">
            <a:extLst xmlns:a="http://schemas.openxmlformats.org/drawingml/2006/main">
              <a:ext uri="{FF2B5EF4-FFF2-40B4-BE49-F238E27FC236}">
                <a16:creationId xmlns:a16="http://schemas.microsoft.com/office/drawing/2014/main" id="{CE66F445-B80A-4449-9140-F3B1F2B9D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219450"/>
            <a:ext cx="371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6000"/>
              </a:lnSpc>
              <a:buNone/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两个集合相等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只要所有元素的属于关系等价</a:t>
            </a:r>
          </a:p>
        </p:txBody>
      </p:sp>
      <p:sp>
        <p:nvSpPr>
          <p:cNvPr id="10" name="set-formula">
            <a:extLst xmlns:a="http://schemas.openxmlformats.org/drawingml/2006/main">
              <a:ext uri="{FF2B5EF4-FFF2-40B4-BE49-F238E27FC236}">
                <a16:creationId xmlns:a16="http://schemas.microsoft.com/office/drawing/2014/main" id="{9C69056E-75A1-4505-98B4-A9742799A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96240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>
                <a:solidFill>
                  <a:srgbClr val="5B667A"/>
                </a:solidFill>
                <a:latin typeface="Menlo"/>
                <a:ea typeface="Menlo"/>
                <a:cs typeface="Menlo"/>
              </a:defRPr>
            </a:pPr>
            <a:r>
              <a:rPr sz="1500" b="0">
                <a:solidFill>
                  <a:srgbClr val="5B667A"/>
                </a:solidFill>
                <a:latin typeface="Menlo"/>
                <a:ea typeface="Menlo"/>
                <a:cs typeface="Menlo"/>
              </a:rPr>
              <a:t>∀ x, x ∈ s ↔ x ∈ t</a:t>
            </a:r>
          </a:p>
        </p:txBody>
      </p:sp>
      <p:sp>
        <p:nvSpPr>
          <p:cNvPr id="11" name="finset-card">
            <a:extLst xmlns:a="http://schemas.openxmlformats.org/drawingml/2006/main">
              <a:ext uri="{FF2B5EF4-FFF2-40B4-BE49-F238E27FC236}">
                <a16:creationId xmlns:a16="http://schemas.microsoft.com/office/drawing/2014/main" id="{3CA2F9E7-C248-416F-83A4-CE0B6AB00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305050"/>
            <a:ext cx="4572000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2" name="finset-title">
            <a:extLst xmlns:a="http://schemas.openxmlformats.org/drawingml/2006/main">
              <a:ext uri="{FF2B5EF4-FFF2-40B4-BE49-F238E27FC236}">
                <a16:creationId xmlns:a16="http://schemas.microsoft.com/office/drawing/2014/main" id="{1A1CA9A4-6B8A-449A-8A4A-DD90742CD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64795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Finset.ext</a:t>
            </a:r>
          </a:p>
        </p:txBody>
      </p:sp>
      <p:sp>
        <p:nvSpPr>
          <p:cNvPr id="13" name="finset-body">
            <a:extLst xmlns:a="http://schemas.openxmlformats.org/drawingml/2006/main">
              <a:ext uri="{FF2B5EF4-FFF2-40B4-BE49-F238E27FC236}">
                <a16:creationId xmlns:a16="http://schemas.microsoft.com/office/drawing/2014/main" id="{89F267B3-D933-4BD9-AC1E-04D245187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219450"/>
            <a:ext cx="3714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6000"/>
              </a:lnSpc>
              <a:buNone/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两个有限集合相等</a:t>
            </a:r>
          </a:p>
          <a:p xmlns:a="http://schemas.openxmlformats.org/drawingml/2006/main">
            <a:pPr algn="ctr">
              <a:lnSpc>
                <a:spcPct val="116000"/>
              </a:lnSpc>
              <a:buNone/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也看每个元素是否同时属于</a:t>
            </a:r>
          </a:p>
        </p:txBody>
      </p:sp>
      <p:sp>
        <p:nvSpPr>
          <p:cNvPr id="14" name="finset-formula">
            <a:extLst xmlns:a="http://schemas.openxmlformats.org/drawingml/2006/main">
              <a:ext uri="{FF2B5EF4-FFF2-40B4-BE49-F238E27FC236}">
                <a16:creationId xmlns:a16="http://schemas.microsoft.com/office/drawing/2014/main" id="{F8FC7ABB-698C-4039-85F2-0EE2B695C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96240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0">
                <a:solidFill>
                  <a:srgbClr val="5B667A"/>
                </a:solidFill>
                <a:latin typeface="Menlo"/>
                <a:ea typeface="Menlo"/>
                <a:cs typeface="Menlo"/>
              </a:defRPr>
            </a:pPr>
            <a:r>
              <a:rPr sz="1500" b="0">
                <a:solidFill>
                  <a:srgbClr val="5B667A"/>
                </a:solidFill>
                <a:latin typeface="Menlo"/>
                <a:ea typeface="Menlo"/>
                <a:cs typeface="Menlo"/>
              </a:rPr>
              <a:t>∀ x, x ∈ A ↔ x ∈ B</a:t>
            </a:r>
          </a:p>
        </p:txBody>
      </p:sp>
      <p:sp>
        <p:nvSpPr>
          <p:cNvPr id="15" name="ext-code-card">
            <a:extLst xmlns:a="http://schemas.openxmlformats.org/drawingml/2006/main">
              <a:ext uri="{FF2B5EF4-FFF2-40B4-BE49-F238E27FC236}">
                <a16:creationId xmlns:a16="http://schemas.microsoft.com/office/drawing/2014/main" id="{75E05876-4DEF-4A11-8392-0C9ED8D8B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876800"/>
            <a:ext cx="742950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6" name="ext-code">
            <a:hlinkClick xmlns:r="http://schemas.openxmlformats.org/officeDocument/2006/relationships" xmlns:a="http://schemas.openxmlformats.org/drawingml/2006/main" r:id="R3311b1b923a34eeb"/>
            <a:extLst xmlns:a="http://schemas.openxmlformats.org/drawingml/2006/main">
              <a:ext uri="{FF2B5EF4-FFF2-40B4-BE49-F238E27FC236}">
                <a16:creationId xmlns:a16="http://schemas.microsoft.com/office/drawing/2014/main" id="{2F2A6F88-1312-4734-9765-7C8999F6F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5048250"/>
            <a:ext cx="701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63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163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Set.ext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163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163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Finset.ext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163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163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-- 同一个短名 ext，完整名不同</a:t>
            </a:r>
          </a:p>
        </p:txBody>
      </p:sp>
      <p:sp>
        <p:nvSpPr>
          <p:cNvPr id="17" name="bottom">
            <a:extLst xmlns:a="http://schemas.openxmlformats.org/drawingml/2006/main">
              <a:ext uri="{FF2B5EF4-FFF2-40B4-BE49-F238E27FC236}">
                <a16:creationId xmlns:a16="http://schemas.microsoft.com/office/drawing/2014/main" id="{CB5706DF-23D6-4447-BFF9-6514AF8AD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6019800"/>
            <a:ext cx="962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这就是为什么我们接下来要认识 namespace：它让大库里的短名可以重复，完整名仍然唯一。</a:t>
            </a:r>
          </a:p>
        </p:txBody>
      </p:sp>
    </p:spTree>
    <p:extLst>
      <p:ext uri="{BB962C8B-B14F-4D97-AF65-F5344CB8AC3E}">
        <p14:creationId xmlns:p14="http://schemas.microsoft.com/office/powerpoint/2010/main" val="205826018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9AB3741F-5578-4D02-84D8-A813AECEE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C"/>
          </a:solidFill>
          <a:ln xmlns:a="http://schemas.openxmlformats.org/drawingml/2006/main" w="0">
            <a:solidFill>
              <a:srgbClr val="F6F8FC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68FB8F4-0F13-4267-8EE1-BD1183853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12B87B6C-025E-4E4B-976F-7817F307B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文件组织命令控制名字从哪里来、在哪里可见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75A1442C-D04F-4CA4-A9CB-B8A05AE2F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7442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1EC"/>
          </a:solidFill>
          <a:ln xmlns:a="http://schemas.openxmlformats.org/drawingml/2006/main" w="0">
            <a:solidFill>
              <a:srgbClr val="D9E1EC"/>
            </a:solidFill>
            <a:prstDash val="solid"/>
          </a:ln>
        </p:spPr>
      </p:sp>
      <p:sp>
        <p:nvSpPr>
          <p:cNvPr id="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CF856C8-CFA6-4C2D-A3AA-48D938FE2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7B8AA0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  <p:sp>
        <p:nvSpPr>
          <p:cNvPr id="6" name="cmd-card-0">
            <a:extLst xmlns:a="http://schemas.openxmlformats.org/drawingml/2006/main">
              <a:ext uri="{FF2B5EF4-FFF2-40B4-BE49-F238E27FC236}">
                <a16:creationId xmlns:a16="http://schemas.microsoft.com/office/drawing/2014/main" id="{BFB931D5-047B-49AE-A7E6-93CEA3FF0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66900"/>
            <a:ext cx="39052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cmd-0">
            <a:extLst xmlns:a="http://schemas.openxmlformats.org/drawingml/2006/main">
              <a:ext uri="{FF2B5EF4-FFF2-40B4-BE49-F238E27FC236}">
                <a16:creationId xmlns:a16="http://schemas.microsoft.com/office/drawing/2014/main" id="{1FAA2346-2C6A-4A70-AA99-968A155C8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0764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2563EB"/>
                </a:solidFill>
                <a:latin typeface="Menlo"/>
                <a:ea typeface="Menlo"/>
                <a:cs typeface="Menlo"/>
              </a:defRPr>
            </a:pPr>
            <a:r>
              <a:rPr sz="1800" b="1">
                <a:solidFill>
                  <a:srgbClr val="2563EB"/>
                </a:solidFill>
                <a:latin typeface="Menlo"/>
                <a:ea typeface="Menlo"/>
                <a:cs typeface="Menlo"/>
              </a:rPr>
              <a:t>import</a:t>
            </a:r>
          </a:p>
        </p:txBody>
      </p:sp>
      <p:sp>
        <p:nvSpPr>
          <p:cNvPr id="8" name="cmd-body-0">
            <a:extLst xmlns:a="http://schemas.openxmlformats.org/drawingml/2006/main">
              <a:ext uri="{FF2B5EF4-FFF2-40B4-BE49-F238E27FC236}">
                <a16:creationId xmlns:a16="http://schemas.microsoft.com/office/drawing/2014/main" id="{B4E423DA-224C-445D-8C58-1C53B49C9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0002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加载文件或库</a:t>
            </a:r>
          </a:p>
        </p:txBody>
      </p:sp>
      <p:sp>
        <p:nvSpPr>
          <p:cNvPr id="9" name="cmd-note-0">
            <a:extLst xmlns:a="http://schemas.openxmlformats.org/drawingml/2006/main">
              <a:ext uri="{FF2B5EF4-FFF2-40B4-BE49-F238E27FC236}">
                <a16:creationId xmlns:a16="http://schemas.microsoft.com/office/drawing/2014/main" id="{F7E48F86-89F5-4FA2-9A6B-7BB5D7723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276475"/>
            <a:ext cx="1771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63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通常放在文件最上方</a:t>
            </a:r>
          </a:p>
        </p:txBody>
      </p:sp>
      <p:sp>
        <p:nvSpPr>
          <p:cNvPr id="10" name="cmd-card-1">
            <a:extLst xmlns:a="http://schemas.openxmlformats.org/drawingml/2006/main">
              <a:ext uri="{FF2B5EF4-FFF2-40B4-BE49-F238E27FC236}">
                <a16:creationId xmlns:a16="http://schemas.microsoft.com/office/drawing/2014/main" id="{05B3D341-7DFC-45A7-920C-4EF74EA2D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43200"/>
            <a:ext cx="39052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cmd-1">
            <a:extLst xmlns:a="http://schemas.openxmlformats.org/drawingml/2006/main">
              <a:ext uri="{FF2B5EF4-FFF2-40B4-BE49-F238E27FC236}">
                <a16:creationId xmlns:a16="http://schemas.microsoft.com/office/drawing/2014/main" id="{F8C3D52E-7021-4D91-9A6E-C0EC41D3D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9527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namespace</a:t>
            </a:r>
          </a:p>
        </p:txBody>
      </p:sp>
      <p:sp>
        <p:nvSpPr>
          <p:cNvPr id="12" name="cmd-body-1">
            <a:extLst xmlns:a="http://schemas.openxmlformats.org/drawingml/2006/main">
              <a:ext uri="{FF2B5EF4-FFF2-40B4-BE49-F238E27FC236}">
                <a16:creationId xmlns:a16="http://schemas.microsoft.com/office/drawing/2014/main" id="{143CB640-CECF-462B-A107-BB4BA8EA2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8765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加完整名前缀</a:t>
            </a:r>
          </a:p>
        </p:txBody>
      </p:sp>
      <p:sp>
        <p:nvSpPr>
          <p:cNvPr id="13" name="cmd-note-1">
            <a:extLst xmlns:a="http://schemas.openxmlformats.org/drawingml/2006/main">
              <a:ext uri="{FF2B5EF4-FFF2-40B4-BE49-F238E27FC236}">
                <a16:creationId xmlns:a16="http://schemas.microsoft.com/office/drawing/2014/main" id="{AEC60568-EF5C-4641-934A-DB27F8DA8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152775"/>
            <a:ext cx="1771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63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Demo.double</a:t>
            </a:r>
          </a:p>
        </p:txBody>
      </p:sp>
      <p:sp>
        <p:nvSpPr>
          <p:cNvPr id="14" name="cmd-card-2">
            <a:extLst xmlns:a="http://schemas.openxmlformats.org/drawingml/2006/main">
              <a:ext uri="{FF2B5EF4-FFF2-40B4-BE49-F238E27FC236}">
                <a16:creationId xmlns:a16="http://schemas.microsoft.com/office/drawing/2014/main" id="{57D32BEB-0AF9-4BA6-B102-86D65660A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19500"/>
            <a:ext cx="39052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cmd-2">
            <a:extLst xmlns:a="http://schemas.openxmlformats.org/drawingml/2006/main">
              <a:ext uri="{FF2B5EF4-FFF2-40B4-BE49-F238E27FC236}">
                <a16:creationId xmlns:a16="http://schemas.microsoft.com/office/drawing/2014/main" id="{9409CC26-255C-4ADB-A1CC-FF2B85169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290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B7791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B7791F"/>
                </a:solidFill>
                <a:latin typeface="Arial"/>
                <a:ea typeface="Arial"/>
                <a:cs typeface="Arial"/>
              </a:rPr>
              <a:t>section</a:t>
            </a:r>
          </a:p>
        </p:txBody>
      </p:sp>
      <p:sp>
        <p:nvSpPr>
          <p:cNvPr id="16" name="cmd-body-2">
            <a:extLst xmlns:a="http://schemas.openxmlformats.org/drawingml/2006/main">
              <a:ext uri="{FF2B5EF4-FFF2-40B4-BE49-F238E27FC236}">
                <a16:creationId xmlns:a16="http://schemas.microsoft.com/office/drawing/2014/main" id="{DF2CF5A0-074B-4A40-87FA-E18F5BC05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7528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限制局部作用域</a:t>
            </a:r>
          </a:p>
        </p:txBody>
      </p:sp>
      <p:sp>
        <p:nvSpPr>
          <p:cNvPr id="17" name="cmd-note-2">
            <a:extLst xmlns:a="http://schemas.openxmlformats.org/drawingml/2006/main">
              <a:ext uri="{FF2B5EF4-FFF2-40B4-BE49-F238E27FC236}">
                <a16:creationId xmlns:a16="http://schemas.microsoft.com/office/drawing/2014/main" id="{43AF6D1E-FAB1-48E3-ABBA-1A58F2E3A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029075"/>
            <a:ext cx="1771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63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end 后局部变量消失</a:t>
            </a:r>
          </a:p>
        </p:txBody>
      </p:sp>
      <p:sp>
        <p:nvSpPr>
          <p:cNvPr id="18" name="cmd-card-3">
            <a:extLst xmlns:a="http://schemas.openxmlformats.org/drawingml/2006/main">
              <a:ext uri="{FF2B5EF4-FFF2-40B4-BE49-F238E27FC236}">
                <a16:creationId xmlns:a16="http://schemas.microsoft.com/office/drawing/2014/main" id="{6AB13BB7-9F00-4E54-B686-90E78785F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95800"/>
            <a:ext cx="39052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F2EC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9" name="cmd-3">
            <a:extLst xmlns:a="http://schemas.openxmlformats.org/drawingml/2006/main">
              <a:ext uri="{FF2B5EF4-FFF2-40B4-BE49-F238E27FC236}">
                <a16:creationId xmlns:a16="http://schemas.microsoft.com/office/drawing/2014/main" id="{B24DED0A-9681-430C-ABD5-F9CCD7819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7053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6D5BD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6D5BD0"/>
                </a:solidFill>
                <a:latin typeface="Arial"/>
                <a:ea typeface="Arial"/>
                <a:cs typeface="Arial"/>
              </a:rPr>
              <a:t>open</a:t>
            </a:r>
          </a:p>
        </p:txBody>
      </p:sp>
      <p:sp>
        <p:nvSpPr>
          <p:cNvPr id="20" name="cmd-body-3">
            <a:extLst xmlns:a="http://schemas.openxmlformats.org/drawingml/2006/main">
              <a:ext uri="{FF2B5EF4-FFF2-40B4-BE49-F238E27FC236}">
                <a16:creationId xmlns:a16="http://schemas.microsoft.com/office/drawing/2014/main" id="{DBB16EF3-7854-4F77-A7FE-7ACE96645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629150"/>
            <a:ext cx="177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2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临时省略前缀</a:t>
            </a:r>
          </a:p>
        </p:txBody>
      </p:sp>
      <p:sp>
        <p:nvSpPr>
          <p:cNvPr id="21" name="cmd-note-3">
            <a:extLst xmlns:a="http://schemas.openxmlformats.org/drawingml/2006/main">
              <a:ext uri="{FF2B5EF4-FFF2-40B4-BE49-F238E27FC236}">
                <a16:creationId xmlns:a16="http://schemas.microsoft.com/office/drawing/2014/main" id="{FE0E30C7-3C04-4CFE-93B2-AE813B482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905375"/>
            <a:ext cx="1771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63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open Nat 后可写 zero_add</a:t>
            </a:r>
          </a:p>
        </p:txBody>
      </p:sp>
      <p:sp>
        <p:nvSpPr>
          <p:cNvPr id="22" name="org-code-card">
            <a:extLst xmlns:a="http://schemas.openxmlformats.org/drawingml/2006/main">
              <a:ext uri="{FF2B5EF4-FFF2-40B4-BE49-F238E27FC236}">
                <a16:creationId xmlns:a16="http://schemas.microsoft.com/office/drawing/2014/main" id="{09CB5277-65C8-4C9A-BC8E-03B967EE8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1943100"/>
            <a:ext cx="5334000" cy="3181350"/>
          </a:xfrm>
          <a:prstGeom xmlns:a="http://schemas.openxmlformats.org/drawingml/2006/main" prst="roundRect">
            <a:avLst>
              <a:gd name="adj" fmla="val 2395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23" name="org-code">
            <a:hlinkClick xmlns:r="http://schemas.openxmlformats.org/officeDocument/2006/relationships" xmlns:a="http://schemas.openxmlformats.org/drawingml/2006/main" r:id="Ref9f89e8673c41b5"/>
            <a:extLst xmlns:a="http://schemas.openxmlformats.org/drawingml/2006/main">
              <a:ext uri="{FF2B5EF4-FFF2-40B4-BE49-F238E27FC236}">
                <a16:creationId xmlns:a16="http://schemas.microsoft.com/office/drawing/2014/main" id="{E510A601-FD86-4827-BD45-9718EE9C4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114550"/>
            <a:ext cx="4914900" cy="2838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15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15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-- import Mathlib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15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15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namespace Demo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15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15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def double (n : Nat) : Nat := n + 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15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15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end Demo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15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15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open Nat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15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15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zero_add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15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15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Nat.zero_add</a:t>
            </a:r>
          </a:p>
        </p:txBody>
      </p:sp>
      <p:sp>
        <p:nvSpPr>
          <p:cNvPr id="24" name="bottom">
            <a:extLst xmlns:a="http://schemas.openxmlformats.org/drawingml/2006/main">
              <a:ext uri="{FF2B5EF4-FFF2-40B4-BE49-F238E27FC236}">
                <a16:creationId xmlns:a16="http://schemas.microsoft.com/office/drawing/2014/main" id="{F69602C5-FC04-4F73-BC1C-BD325BD78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791200"/>
            <a:ext cx="971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经验法则：写库代码多用完整名；讲课和短证明中可以 open，但遇到歧义就退回完整名。</a:t>
            </a:r>
          </a:p>
        </p:txBody>
      </p:sp>
    </p:spTree>
    <p:extLst>
      <p:ext uri="{BB962C8B-B14F-4D97-AF65-F5344CB8AC3E}">
        <p14:creationId xmlns:p14="http://schemas.microsoft.com/office/powerpoint/2010/main" val="494556616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627E5968-1506-43CC-9844-6993E7673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27DFB37-6507-447D-ACB2-C036380D3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AI for Math：Lean 在哪里？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0B3EBB89-FADC-491F-AEF6-A9DDB3FAC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1B34D673-8DB0-47DD-92B0-708C1ECD1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857375"/>
            <a:ext cx="10058400" cy="80010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圆角矩形 5">
            <a:extLst xmlns:a="http://schemas.openxmlformats.org/drawingml/2006/main">
              <a:ext uri="{FF2B5EF4-FFF2-40B4-BE49-F238E27FC236}">
                <a16:creationId xmlns:a16="http://schemas.microsoft.com/office/drawing/2014/main" id="{050DA0F0-1C57-411A-A79D-2551E53C1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85975"/>
            <a:ext cx="1285875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1F5E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F5EFF"/>
                </a:solidFill>
              </a:defRPr>
            </a:pPr>
            <a:r>
              <a:rPr sz="1125" b="1">
                <a:solidFill>
                  <a:srgbClr val="1F5EFF"/>
                </a:solidFill>
              </a:rPr>
              <a:t>探索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50AB4CE7-2C06-41A5-ACB4-131816585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04787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32033"/>
                </a:solidFill>
              </a:defRPr>
            </a:pPr>
            <a:r>
              <a:rPr sz="1875" b="1">
                <a:solidFill>
                  <a:srgbClr val="132033"/>
                </a:solidFill>
              </a:rPr>
              <a:t>AI/程序寻找模式、构造或证明路线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D425A2EF-6D1D-467B-BB34-525A0F3B9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0764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36170"/>
                </a:solidFill>
              </a:defRPr>
            </a:pPr>
            <a:r>
              <a:rPr sz="1350" b="0">
                <a:solidFill>
                  <a:srgbClr val="536170"/>
                </a:solidFill>
              </a:rPr>
              <a:t>Knuth Claude's Cycles</a:t>
            </a:r>
          </a:p>
        </p:txBody>
      </p:sp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21382B69-9C5A-42B0-B93D-C531FB0A3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924175"/>
            <a:ext cx="10058400" cy="80010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5FDA830F-3F51-46D5-9A5B-5E314F05D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152775"/>
            <a:ext cx="1285875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B7791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B7791F"/>
                </a:solidFill>
              </a:defRPr>
            </a:pPr>
            <a:r>
              <a:rPr sz="1125" b="1">
                <a:solidFill>
                  <a:srgbClr val="B7791F"/>
                </a:solidFill>
              </a:rPr>
              <a:t>翻译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8CEFF5AA-FAA0-448B-902D-C01578D5D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311467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32033"/>
                </a:solidFill>
              </a:defRPr>
            </a:pPr>
            <a:r>
              <a:rPr sz="1875" b="1">
                <a:solidFill>
                  <a:srgbClr val="132033"/>
                </a:solidFill>
              </a:rPr>
              <a:t>把自然语言目标变成形式陈述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913908F8-112C-4758-9AD8-B608A25BE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1432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36170"/>
                </a:solidFill>
              </a:defRPr>
            </a:pPr>
            <a:r>
              <a:rPr sz="1350" b="0">
                <a:solidFill>
                  <a:srgbClr val="536170"/>
                </a:solidFill>
              </a:rPr>
              <a:t>IMO / research benchmarks</a:t>
            </a:r>
          </a:p>
        </p:txBody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E12294B2-D223-4E83-A1C4-34341FEC1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90975"/>
            <a:ext cx="10058400" cy="80010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DC062CFE-C94C-4646-9072-A2BCA9C9F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219575"/>
            <a:ext cx="1285875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14966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4966B"/>
                </a:solidFill>
              </a:defRPr>
            </a:pPr>
            <a:r>
              <a:rPr sz="1125" b="1">
                <a:solidFill>
                  <a:srgbClr val="14966B"/>
                </a:solidFill>
              </a:rPr>
              <a:t>检查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2CAC6309-B75C-47AF-B495-E6B7DB871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4181475"/>
            <a:ext cx="4762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32033"/>
                </a:solidFill>
              </a:defRPr>
            </a:pPr>
            <a:r>
              <a:rPr sz="1875" b="1">
                <a:solidFill>
                  <a:srgbClr val="132033"/>
                </a:solidFill>
              </a:rPr>
              <a:t>Lean kernel 验证证明对象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2D72F5A7-B17C-43F8-955C-458B14B23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2100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36170"/>
                </a:solidFill>
              </a:defRPr>
            </a:pPr>
            <a:r>
              <a:rPr sz="1350" b="0">
                <a:solidFill>
                  <a:srgbClr val="536170"/>
                </a:solidFill>
              </a:rPr>
              <a:t>AlphaProof / Lean formalization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BCA68042-B702-4120-AE09-3A9229F0C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429250"/>
            <a:ext cx="914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132033"/>
                </a:solidFill>
              </a:defRPr>
            </a:pPr>
            <a:r>
              <a:rPr sz="2025" b="1">
                <a:solidFill>
                  <a:srgbClr val="132033"/>
                </a:solidFill>
              </a:rPr>
              <a:t>本课学习的是很多 Lean prover 需要输出的目标语言，也是数学形式化项目的共同接口。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D72E20CF-1FE2-4764-B36B-261534DDD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887367660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1D50867E-962D-44CE-AE53-D3733949D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">
            <a:extLst xmlns:a="http://schemas.openxmlformats.org/drawingml/2006/main">
              <a:ext uri="{FF2B5EF4-FFF2-40B4-BE49-F238E27FC236}">
                <a16:creationId xmlns:a16="http://schemas.microsoft.com/office/drawing/2014/main" id="{3008B131-BA20-4EDA-847A-0DD2250AD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defRPr>
            </a:pPr>
            <a:r>
              <a: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rPr>
              <a:t>Lean 入门 / Session 01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0FCC5BF-545A-4ED9-8947-3E059BD9C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62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主流 AI 模型速览：商业前沿模型</a:t>
            </a:r>
          </a:p>
        </p:txBody>
      </p:sp>
      <p:sp>
        <p:nvSpPr>
          <p:cNvPr id="5" name="divider">
            <a:extLst xmlns:a="http://schemas.openxmlformats.org/drawingml/2006/main">
              <a:ext uri="{FF2B5EF4-FFF2-40B4-BE49-F238E27FC236}">
                <a16:creationId xmlns:a16="http://schemas.microsoft.com/office/drawing/2014/main" id="{5F788DB1-D758-49E3-8D76-9FADC0FF2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948CA15-1505-40E1-A0D9-D41E75588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7B8AA0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  <p:sp>
        <p:nvSpPr>
          <p:cNvPr id="7" name="snapshot-note">
            <a:extLst xmlns:a="http://schemas.openxmlformats.org/drawingml/2006/main">
              <a:ext uri="{FF2B5EF4-FFF2-40B4-BE49-F238E27FC236}">
                <a16:creationId xmlns:a16="http://schemas.microsoft.com/office/drawing/2014/main" id="{1155EF66-178B-436F-BE0C-BA4C8062E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428750"/>
            <a:ext cx="1009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475569"/>
                </a:solidFill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475569"/>
                </a:solidFill>
                <a:latin typeface="PingFang SC"/>
                <a:ea typeface="PingFang SC"/>
                <a:cs typeface="PingFang SC"/>
              </a:rPr>
              <a:t>截至 2026-06-30 的公开资料快照；模型更新很快，课堂中只看“选型直觉”。</a:t>
            </a:r>
          </a:p>
        </p:txBody>
      </p:sp>
      <p:sp>
        <p:nvSpPr>
          <p:cNvPr id="8" name="model-card">
            <a:extLst xmlns:a="http://schemas.openxmlformats.org/drawingml/2006/main">
              <a:ext uri="{FF2B5EF4-FFF2-40B4-BE49-F238E27FC236}">
                <a16:creationId xmlns:a16="http://schemas.microsoft.com/office/drawing/2014/main" id="{DBECFC91-407D-4C1A-8FDD-A3895A88B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5095875" cy="1695450"/>
          </a:xfrm>
          <a:prstGeom xmlns:a="http://schemas.openxmlformats.org/drawingml/2006/main" prst="roundRect">
            <a:avLst>
              <a:gd name="adj" fmla="val 56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9" name="model-provider">
            <a:extLst xmlns:a="http://schemas.openxmlformats.org/drawingml/2006/main">
              <a:ext uri="{FF2B5EF4-FFF2-40B4-BE49-F238E27FC236}">
                <a16:creationId xmlns:a16="http://schemas.microsoft.com/office/drawing/2014/main" id="{48E70DCF-E75D-4902-9918-1F586C4C8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047875"/>
            <a:ext cx="4676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2563EB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2563EB"/>
                </a:solidFill>
                <a:latin typeface="PingFang SC"/>
                <a:ea typeface="PingFang SC"/>
                <a:cs typeface="PingFang SC"/>
              </a:rPr>
              <a:t>OpenAI</a:t>
            </a:r>
          </a:p>
        </p:txBody>
      </p:sp>
      <p:sp>
        <p:nvSpPr>
          <p:cNvPr id="10" name="model-name">
            <a:extLst xmlns:a="http://schemas.openxmlformats.org/drawingml/2006/main">
              <a:ext uri="{FF2B5EF4-FFF2-40B4-BE49-F238E27FC236}">
                <a16:creationId xmlns:a16="http://schemas.microsoft.com/office/drawing/2014/main" id="{1A090EFC-CF1A-4ABC-B30C-35B683BC3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90775"/>
            <a:ext cx="46767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GPT-5.6 preview；GPT-5.5</a:t>
            </a:r>
          </a:p>
        </p:txBody>
      </p:sp>
      <p:sp>
        <p:nvSpPr>
          <p:cNvPr id="11" name="model-strengths">
            <a:extLst xmlns:a="http://schemas.openxmlformats.org/drawingml/2006/main">
              <a:ext uri="{FF2B5EF4-FFF2-40B4-BE49-F238E27FC236}">
                <a16:creationId xmlns:a16="http://schemas.microsoft.com/office/drawing/2014/main" id="{E8D515D5-8A8E-4E6B-AE0A-667ACB4C1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09875"/>
            <a:ext cx="46767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优势：复杂推理、coding、agent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生态：ChatGPT / API / Codex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适合：Lean 草稿与错误修复</a:t>
            </a:r>
          </a:p>
        </p:txBody>
      </p:sp>
      <p:sp>
        <p:nvSpPr>
          <p:cNvPr id="12" name="model-card">
            <a:extLst xmlns:a="http://schemas.openxmlformats.org/drawingml/2006/main">
              <a:ext uri="{FF2B5EF4-FFF2-40B4-BE49-F238E27FC236}">
                <a16:creationId xmlns:a16="http://schemas.microsoft.com/office/drawing/2014/main" id="{73933F5B-79D9-49A5-9B2F-FC21B3347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857375"/>
            <a:ext cx="5095875" cy="1695450"/>
          </a:xfrm>
          <a:prstGeom xmlns:a="http://schemas.openxmlformats.org/drawingml/2006/main" prst="roundRect">
            <a:avLst>
              <a:gd name="adj" fmla="val 56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3" name="model-provider">
            <a:extLst xmlns:a="http://schemas.openxmlformats.org/drawingml/2006/main">
              <a:ext uri="{FF2B5EF4-FFF2-40B4-BE49-F238E27FC236}">
                <a16:creationId xmlns:a16="http://schemas.microsoft.com/office/drawing/2014/main" id="{DF3EE11B-4953-4E37-A4D6-98169C63B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047875"/>
            <a:ext cx="4676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B45309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B45309"/>
                </a:solidFill>
                <a:latin typeface="PingFang SC"/>
                <a:ea typeface="PingFang SC"/>
                <a:cs typeface="PingFang SC"/>
              </a:rPr>
              <a:t>Anthropic</a:t>
            </a:r>
          </a:p>
        </p:txBody>
      </p:sp>
      <p:sp>
        <p:nvSpPr>
          <p:cNvPr id="14" name="model-name">
            <a:extLst xmlns:a="http://schemas.openxmlformats.org/drawingml/2006/main">
              <a:ext uri="{FF2B5EF4-FFF2-40B4-BE49-F238E27FC236}">
                <a16:creationId xmlns:a16="http://schemas.microsoft.com/office/drawing/2014/main" id="{33A703F2-1023-4B75-8D78-A7FE2A9FA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390775"/>
            <a:ext cx="46767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Claude Fable 5；Opus 4.8 / Sonnet 5</a:t>
            </a:r>
          </a:p>
        </p:txBody>
      </p:sp>
      <p:sp>
        <p:nvSpPr>
          <p:cNvPr id="15" name="model-strengths">
            <a:extLst xmlns:a="http://schemas.openxmlformats.org/drawingml/2006/main">
              <a:ext uri="{FF2B5EF4-FFF2-40B4-BE49-F238E27FC236}">
                <a16:creationId xmlns:a16="http://schemas.microsoft.com/office/drawing/2014/main" id="{EA490D70-683F-410C-8852-AACAB85A3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809875"/>
            <a:ext cx="46767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优势：长程 agentic coding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强项：复杂推理与文档任务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适合：长证明规划、代码库理解</a:t>
            </a:r>
          </a:p>
        </p:txBody>
      </p:sp>
      <p:sp>
        <p:nvSpPr>
          <p:cNvPr id="16" name="model-card">
            <a:extLst xmlns:a="http://schemas.openxmlformats.org/drawingml/2006/main">
              <a:ext uri="{FF2B5EF4-FFF2-40B4-BE49-F238E27FC236}">
                <a16:creationId xmlns:a16="http://schemas.microsoft.com/office/drawing/2014/main" id="{B29DDF04-38D6-4061-958C-3BF89BF27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57625"/>
            <a:ext cx="5095875" cy="1695450"/>
          </a:xfrm>
          <a:prstGeom xmlns:a="http://schemas.openxmlformats.org/drawingml/2006/main" prst="roundRect">
            <a:avLst>
              <a:gd name="adj" fmla="val 56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7" name="model-provider">
            <a:extLst xmlns:a="http://schemas.openxmlformats.org/drawingml/2006/main">
              <a:ext uri="{FF2B5EF4-FFF2-40B4-BE49-F238E27FC236}">
                <a16:creationId xmlns:a16="http://schemas.microsoft.com/office/drawing/2014/main" id="{735000E8-A323-4B3D-8694-002A10285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48125"/>
            <a:ext cx="4676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0F766E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F766E"/>
                </a:solidFill>
                <a:latin typeface="PingFang SC"/>
                <a:ea typeface="PingFang SC"/>
                <a:cs typeface="PingFang SC"/>
              </a:rPr>
              <a:t>Google DeepMind</a:t>
            </a:r>
          </a:p>
        </p:txBody>
      </p:sp>
      <p:sp>
        <p:nvSpPr>
          <p:cNvPr id="18" name="model-name">
            <a:extLst xmlns:a="http://schemas.openxmlformats.org/drawingml/2006/main">
              <a:ext uri="{FF2B5EF4-FFF2-40B4-BE49-F238E27FC236}">
                <a16:creationId xmlns:a16="http://schemas.microsoft.com/office/drawing/2014/main" id="{EDC98EE7-64B5-4336-89B2-689B2C606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91025"/>
            <a:ext cx="46767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Gemini 3.5 Flash；3.1 Pro preview</a:t>
            </a:r>
          </a:p>
        </p:txBody>
      </p:sp>
      <p:sp>
        <p:nvSpPr>
          <p:cNvPr id="19" name="model-strengths">
            <a:extLst xmlns:a="http://schemas.openxmlformats.org/drawingml/2006/main">
              <a:ext uri="{FF2B5EF4-FFF2-40B4-BE49-F238E27FC236}">
                <a16:creationId xmlns:a16="http://schemas.microsoft.com/office/drawing/2014/main" id="{954275A1-C9F9-4B2C-AF31-14A981C53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10125"/>
            <a:ext cx="46767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优势：多模态、搜索、工具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生态：Google / Live / media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适合：检索与讲义素材</a:t>
            </a:r>
          </a:p>
        </p:txBody>
      </p:sp>
      <p:sp>
        <p:nvSpPr>
          <p:cNvPr id="20" name="model-card">
            <a:extLst xmlns:a="http://schemas.openxmlformats.org/drawingml/2006/main">
              <a:ext uri="{FF2B5EF4-FFF2-40B4-BE49-F238E27FC236}">
                <a16:creationId xmlns:a16="http://schemas.microsoft.com/office/drawing/2014/main" id="{B4474920-24A8-4471-AF05-114684375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57625"/>
            <a:ext cx="5095875" cy="1695450"/>
          </a:xfrm>
          <a:prstGeom xmlns:a="http://schemas.openxmlformats.org/drawingml/2006/main" prst="roundRect">
            <a:avLst>
              <a:gd name="adj" fmla="val 56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1" name="model-provider">
            <a:extLst xmlns:a="http://schemas.openxmlformats.org/drawingml/2006/main">
              <a:ext uri="{FF2B5EF4-FFF2-40B4-BE49-F238E27FC236}">
                <a16:creationId xmlns:a16="http://schemas.microsoft.com/office/drawing/2014/main" id="{5B273225-8353-4D4F-AF6D-B3DAF8D5C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048125"/>
            <a:ext cx="4676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7C3AED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7C3AED"/>
                </a:solidFill>
                <a:latin typeface="PingFang SC"/>
                <a:ea typeface="PingFang SC"/>
                <a:cs typeface="PingFang SC"/>
              </a:rPr>
              <a:t>xAI</a:t>
            </a:r>
          </a:p>
        </p:txBody>
      </p:sp>
      <p:sp>
        <p:nvSpPr>
          <p:cNvPr id="22" name="model-name">
            <a:extLst xmlns:a="http://schemas.openxmlformats.org/drawingml/2006/main">
              <a:ext uri="{FF2B5EF4-FFF2-40B4-BE49-F238E27FC236}">
                <a16:creationId xmlns:a16="http://schemas.microsoft.com/office/drawing/2014/main" id="{C735688A-5787-4394-8F69-2918C66C4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391025"/>
            <a:ext cx="46767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Grok 4.3；Grok Build 0.1</a:t>
            </a:r>
          </a:p>
        </p:txBody>
      </p:sp>
      <p:sp>
        <p:nvSpPr>
          <p:cNvPr id="23" name="model-strengths">
            <a:extLst xmlns:a="http://schemas.openxmlformats.org/drawingml/2006/main">
              <a:ext uri="{FF2B5EF4-FFF2-40B4-BE49-F238E27FC236}">
                <a16:creationId xmlns:a16="http://schemas.microsoft.com/office/drawing/2014/main" id="{902007F0-3A30-48A9-875F-0ABDAF627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810125"/>
            <a:ext cx="46767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优势：1M 上下文、工具调用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生态：Web / X Search、coding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适合：近期资料与快速对话</a:t>
            </a:r>
          </a:p>
        </p:txBody>
      </p:sp>
    </p:spTree>
    <p:extLst>
      <p:ext uri="{BB962C8B-B14F-4D97-AF65-F5344CB8AC3E}">
        <p14:creationId xmlns:p14="http://schemas.microsoft.com/office/powerpoint/2010/main" val="176271362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7057F254-280D-439C-BE91-7B72C774D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">
            <a:extLst xmlns:a="http://schemas.openxmlformats.org/drawingml/2006/main">
              <a:ext uri="{FF2B5EF4-FFF2-40B4-BE49-F238E27FC236}">
                <a16:creationId xmlns:a16="http://schemas.microsoft.com/office/drawing/2014/main" id="{5B701E70-9A45-4383-8C6E-FF5457F73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defRPr>
            </a:pPr>
            <a:r>
              <a: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rPr>
              <a:t>Lean 入门 / Session 01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FAFA8C0-E270-4E56-B41F-288155C94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62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主流 AI 模型速览：开放权重与可部署生态</a:t>
            </a:r>
          </a:p>
        </p:txBody>
      </p:sp>
      <p:sp>
        <p:nvSpPr>
          <p:cNvPr id="5" name="divider">
            <a:extLst xmlns:a="http://schemas.openxmlformats.org/drawingml/2006/main">
              <a:ext uri="{FF2B5EF4-FFF2-40B4-BE49-F238E27FC236}">
                <a16:creationId xmlns:a16="http://schemas.microsoft.com/office/drawing/2014/main" id="{25939269-5FF1-4FE6-9802-18A3F0373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15B1C18-F95B-4D77-87BD-53ED5294F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7B8AA0"/>
                </a:solidFill>
                <a:latin typeface="Arial"/>
                <a:ea typeface="Arial"/>
                <a:cs typeface="Arial"/>
              </a:rPr>
              <a:t>29</a:t>
            </a:r>
          </a:p>
        </p:txBody>
      </p:sp>
      <p:sp>
        <p:nvSpPr>
          <p:cNvPr id="7" name="snapshot-note">
            <a:extLst xmlns:a="http://schemas.openxmlformats.org/drawingml/2006/main">
              <a:ext uri="{FF2B5EF4-FFF2-40B4-BE49-F238E27FC236}">
                <a16:creationId xmlns:a16="http://schemas.microsoft.com/office/drawing/2014/main" id="{974B27B7-A995-42AC-AEBB-0521291FC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428750"/>
            <a:ext cx="1009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475569"/>
                </a:solidFill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475569"/>
                </a:solidFill>
                <a:latin typeface="PingFang SC"/>
                <a:ea typeface="PingFang SC"/>
                <a:cs typeface="PingFang SC"/>
              </a:rPr>
              <a:t>开放权重/可本地部署不等于“更弱”：它们常在成本、可控性、隐私和二次开发上更有优势。</a:t>
            </a:r>
          </a:p>
        </p:txBody>
      </p:sp>
      <p:sp>
        <p:nvSpPr>
          <p:cNvPr id="8" name="model-card">
            <a:extLst xmlns:a="http://schemas.openxmlformats.org/drawingml/2006/main">
              <a:ext uri="{FF2B5EF4-FFF2-40B4-BE49-F238E27FC236}">
                <a16:creationId xmlns:a16="http://schemas.microsoft.com/office/drawing/2014/main" id="{6C74AAC9-45F6-49E3-88FF-7244C62B9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57375"/>
            <a:ext cx="5095875" cy="1695450"/>
          </a:xfrm>
          <a:prstGeom xmlns:a="http://schemas.openxmlformats.org/drawingml/2006/main" prst="roundRect">
            <a:avLst>
              <a:gd name="adj" fmla="val 56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9" name="model-provider">
            <a:extLst xmlns:a="http://schemas.openxmlformats.org/drawingml/2006/main">
              <a:ext uri="{FF2B5EF4-FFF2-40B4-BE49-F238E27FC236}">
                <a16:creationId xmlns:a16="http://schemas.microsoft.com/office/drawing/2014/main" id="{80277176-9A3C-45FB-AD1D-5D582F51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047875"/>
            <a:ext cx="4676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2563EB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2563EB"/>
                </a:solidFill>
                <a:latin typeface="PingFang SC"/>
                <a:ea typeface="PingFang SC"/>
                <a:cs typeface="PingFang SC"/>
              </a:rPr>
              <a:t>DeepSeek</a:t>
            </a:r>
          </a:p>
        </p:txBody>
      </p:sp>
      <p:sp>
        <p:nvSpPr>
          <p:cNvPr id="10" name="model-name">
            <a:extLst xmlns:a="http://schemas.openxmlformats.org/drawingml/2006/main">
              <a:ext uri="{FF2B5EF4-FFF2-40B4-BE49-F238E27FC236}">
                <a16:creationId xmlns:a16="http://schemas.microsoft.com/office/drawing/2014/main" id="{711B8352-A91E-4488-A27B-2BE39B157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90775"/>
            <a:ext cx="46767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DeepSeek-V4-Pro / V4-Flash</a:t>
            </a:r>
          </a:p>
        </p:txBody>
      </p:sp>
      <p:sp>
        <p:nvSpPr>
          <p:cNvPr id="11" name="model-strengths">
            <a:extLst xmlns:a="http://schemas.openxmlformats.org/drawingml/2006/main">
              <a:ext uri="{FF2B5EF4-FFF2-40B4-BE49-F238E27FC236}">
                <a16:creationId xmlns:a16="http://schemas.microsoft.com/office/drawing/2014/main" id="{B6834096-4DCD-430D-9B7E-F4E012D13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09875"/>
            <a:ext cx="46767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优势：1M 上下文、价格低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双模式：thinking / non-thinking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适合：批量草稿与 API 实验</a:t>
            </a:r>
          </a:p>
        </p:txBody>
      </p:sp>
      <p:sp>
        <p:nvSpPr>
          <p:cNvPr id="12" name="model-card">
            <a:extLst xmlns:a="http://schemas.openxmlformats.org/drawingml/2006/main">
              <a:ext uri="{FF2B5EF4-FFF2-40B4-BE49-F238E27FC236}">
                <a16:creationId xmlns:a16="http://schemas.microsoft.com/office/drawing/2014/main" id="{425AA39F-4C00-4CC4-B755-8E46C4E62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857375"/>
            <a:ext cx="5095875" cy="1695450"/>
          </a:xfrm>
          <a:prstGeom xmlns:a="http://schemas.openxmlformats.org/drawingml/2006/main" prst="roundRect">
            <a:avLst>
              <a:gd name="adj" fmla="val 56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3" name="model-provider">
            <a:extLst xmlns:a="http://schemas.openxmlformats.org/drawingml/2006/main">
              <a:ext uri="{FF2B5EF4-FFF2-40B4-BE49-F238E27FC236}">
                <a16:creationId xmlns:a16="http://schemas.microsoft.com/office/drawing/2014/main" id="{9DA2AD08-630F-43B3-93C5-693CBF315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047875"/>
            <a:ext cx="4676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0F766E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F766E"/>
                </a:solidFill>
                <a:latin typeface="PingFang SC"/>
                <a:ea typeface="PingFang SC"/>
                <a:cs typeface="PingFang SC"/>
              </a:rPr>
              <a:t>Qwen</a:t>
            </a:r>
          </a:p>
        </p:txBody>
      </p:sp>
      <p:sp>
        <p:nvSpPr>
          <p:cNvPr id="14" name="model-name">
            <a:extLst xmlns:a="http://schemas.openxmlformats.org/drawingml/2006/main">
              <a:ext uri="{FF2B5EF4-FFF2-40B4-BE49-F238E27FC236}">
                <a16:creationId xmlns:a16="http://schemas.microsoft.com/office/drawing/2014/main" id="{ECA261AA-840D-4958-AA0D-0668C5AE9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390775"/>
            <a:ext cx="46767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Qwen3.6-35B-A3B；Qwen3.6 系列</a:t>
            </a:r>
          </a:p>
        </p:txBody>
      </p:sp>
      <p:sp>
        <p:nvSpPr>
          <p:cNvPr id="15" name="model-strengths">
            <a:extLst xmlns:a="http://schemas.openxmlformats.org/drawingml/2006/main">
              <a:ext uri="{FF2B5EF4-FFF2-40B4-BE49-F238E27FC236}">
                <a16:creationId xmlns:a16="http://schemas.microsoft.com/office/drawing/2014/main" id="{5DCDE37D-AD93-4576-81DD-DCEF18191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809875"/>
            <a:ext cx="46767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优势：开放权重、多语言/工具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分线：Instruct-only / Thinking-only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适合：中文、本地部署、代码代理</a:t>
            </a:r>
          </a:p>
        </p:txBody>
      </p:sp>
      <p:sp>
        <p:nvSpPr>
          <p:cNvPr id="16" name="model-card">
            <a:extLst xmlns:a="http://schemas.openxmlformats.org/drawingml/2006/main">
              <a:ext uri="{FF2B5EF4-FFF2-40B4-BE49-F238E27FC236}">
                <a16:creationId xmlns:a16="http://schemas.microsoft.com/office/drawing/2014/main" id="{A27E8842-DD73-4743-BC8B-659342CDF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57625"/>
            <a:ext cx="5095875" cy="1695450"/>
          </a:xfrm>
          <a:prstGeom xmlns:a="http://schemas.openxmlformats.org/drawingml/2006/main" prst="roundRect">
            <a:avLst>
              <a:gd name="adj" fmla="val 56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7" name="model-provider">
            <a:extLst xmlns:a="http://schemas.openxmlformats.org/drawingml/2006/main">
              <a:ext uri="{FF2B5EF4-FFF2-40B4-BE49-F238E27FC236}">
                <a16:creationId xmlns:a16="http://schemas.microsoft.com/office/drawing/2014/main" id="{A3CF37BA-7D0B-4E79-9BB0-D6865D685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048125"/>
            <a:ext cx="4676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7C3AED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7C3AED"/>
                </a:solidFill>
                <a:latin typeface="PingFang SC"/>
                <a:ea typeface="PingFang SC"/>
                <a:cs typeface="PingFang SC"/>
              </a:rPr>
              <a:t>Meta</a:t>
            </a:r>
          </a:p>
        </p:txBody>
      </p:sp>
      <p:sp>
        <p:nvSpPr>
          <p:cNvPr id="18" name="model-name">
            <a:extLst xmlns:a="http://schemas.openxmlformats.org/drawingml/2006/main">
              <a:ext uri="{FF2B5EF4-FFF2-40B4-BE49-F238E27FC236}">
                <a16:creationId xmlns:a16="http://schemas.microsoft.com/office/drawing/2014/main" id="{3351B79B-B03C-4B9F-8A81-168C1AA7E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91025"/>
            <a:ext cx="46767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Llama 4 Scout / Maverick；Behemoth preview</a:t>
            </a:r>
          </a:p>
        </p:txBody>
      </p:sp>
      <p:sp>
        <p:nvSpPr>
          <p:cNvPr id="19" name="model-strengths">
            <a:extLst xmlns:a="http://schemas.openxmlformats.org/drawingml/2006/main">
              <a:ext uri="{FF2B5EF4-FFF2-40B4-BE49-F238E27FC236}">
                <a16:creationId xmlns:a16="http://schemas.microsoft.com/office/drawing/2014/main" id="{BC1F277C-105A-4FD9-AC8B-91596DB86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10125"/>
            <a:ext cx="46767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优势：开放权重、原生多模态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Scout：10M 上下文窗口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适合：私有化、微调和实验</a:t>
            </a:r>
          </a:p>
        </p:txBody>
      </p:sp>
      <p:sp>
        <p:nvSpPr>
          <p:cNvPr id="20" name="model-card">
            <a:extLst xmlns:a="http://schemas.openxmlformats.org/drawingml/2006/main">
              <a:ext uri="{FF2B5EF4-FFF2-40B4-BE49-F238E27FC236}">
                <a16:creationId xmlns:a16="http://schemas.microsoft.com/office/drawing/2014/main" id="{6A6BB131-4C6E-4ABC-BB1E-218077DAA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57625"/>
            <a:ext cx="5095875" cy="1695450"/>
          </a:xfrm>
          <a:prstGeom xmlns:a="http://schemas.openxmlformats.org/drawingml/2006/main" prst="roundRect">
            <a:avLst>
              <a:gd name="adj" fmla="val 56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1" name="model-provider">
            <a:extLst xmlns:a="http://schemas.openxmlformats.org/drawingml/2006/main">
              <a:ext uri="{FF2B5EF4-FFF2-40B4-BE49-F238E27FC236}">
                <a16:creationId xmlns:a16="http://schemas.microsoft.com/office/drawing/2014/main" id="{134657C2-14A5-42CE-BA53-CE71EEB15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048125"/>
            <a:ext cx="46767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B45309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B45309"/>
                </a:solidFill>
                <a:latin typeface="PingFang SC"/>
                <a:ea typeface="PingFang SC"/>
                <a:cs typeface="PingFang SC"/>
              </a:rPr>
              <a:t>Mistral</a:t>
            </a:r>
          </a:p>
        </p:txBody>
      </p:sp>
      <p:sp>
        <p:nvSpPr>
          <p:cNvPr id="22" name="model-name">
            <a:extLst xmlns:a="http://schemas.openxmlformats.org/drawingml/2006/main">
              <a:ext uri="{FF2B5EF4-FFF2-40B4-BE49-F238E27FC236}">
                <a16:creationId xmlns:a16="http://schemas.microsoft.com/office/drawing/2014/main" id="{141D43B5-A839-406A-B96C-AFB30F6FA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391025"/>
            <a:ext cx="46767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Mistral Medium 3.5；Small 4</a:t>
            </a:r>
          </a:p>
        </p:txBody>
      </p:sp>
      <p:sp>
        <p:nvSpPr>
          <p:cNvPr id="23" name="model-strengths">
            <a:extLst xmlns:a="http://schemas.openxmlformats.org/drawingml/2006/main">
              <a:ext uri="{FF2B5EF4-FFF2-40B4-BE49-F238E27FC236}">
                <a16:creationId xmlns:a16="http://schemas.microsoft.com/office/drawing/2014/main" id="{71A6CE0E-67AA-42BA-BDB7-D260BC2B0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810125"/>
            <a:ext cx="4676775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优势：开放模型，coding/agent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生态：OCR / 音频 / Devstral</a:t>
            </a:r>
          </a:p>
          <a:p xmlns:a="http://schemas.openxmlformats.org/drawingml/2006/main">
            <a:pPr>
              <a:lnSpc>
                <a:spcPct val="102000"/>
              </a:lnSpc>
              <a:buNone/>
              <a:def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263244"/>
                </a:solidFill>
                <a:latin typeface="PingFang SC"/>
                <a:ea typeface="PingFang SC"/>
                <a:cs typeface="PingFang SC"/>
              </a:rPr>
              <a:t>适合：轻量部署和专门任务</a:t>
            </a:r>
          </a:p>
        </p:txBody>
      </p:sp>
    </p:spTree>
    <p:extLst>
      <p:ext uri="{BB962C8B-B14F-4D97-AF65-F5344CB8AC3E}">
        <p14:creationId xmlns:p14="http://schemas.microsoft.com/office/powerpoint/2010/main" val="87175170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3F1F83CE-7CB8-4C35-AC60-17E68AB26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AD780BB-0341-442B-816F-ACDDDD458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Tutorial 与项目：每天怎么推进？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0809C244-DCD3-4FFC-9318-458514E38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C8BBAA9D-EB33-4CEE-BA27-A4761EE2A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714500"/>
            <a:ext cx="4905375" cy="34290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94617596-CFD3-4B7D-9507-26AAABFFD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0574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1646B8"/>
                </a:solidFill>
              </a:defRPr>
            </a:pPr>
            <a:r>
              <a:rPr sz="2325" b="1">
                <a:solidFill>
                  <a:srgbClr val="1646B8"/>
                </a:solidFill>
              </a:rPr>
              <a:t>下午 tutorial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2EF2EAE7-1879-4916-ACF0-BC9A22A6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647950"/>
            <a:ext cx="8572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1F5E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F5EFF"/>
                </a:solidFill>
              </a:defRPr>
            </a:pPr>
            <a:r>
              <a:rPr sz="1125" b="1">
                <a:solidFill>
                  <a:srgbClr val="1F5EFF"/>
                </a:solidFill>
              </a:rPr>
              <a:t>D1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E2AEBDD3-D747-4448-A920-DC63441B3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6670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环境安装；AI 工具配置；Mathlib 检索；ring/linarith/decide</a:t>
            </a:r>
          </a:p>
        </p:txBody>
      </p:sp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BD524A16-6540-4441-A37A-9454623F1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105150"/>
            <a:ext cx="8572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7F7F7"/>
          </a:solidFill>
          <a:ln xmlns:a="http://schemas.openxmlformats.org/drawingml/2006/main" w="9525">
            <a:solidFill>
              <a:srgbClr val="1EA7A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EA7A8"/>
                </a:solidFill>
              </a:defRPr>
            </a:pPr>
            <a:r>
              <a:rPr sz="1125" b="1">
                <a:solidFill>
                  <a:srgbClr val="1EA7A8"/>
                </a:solidFill>
              </a:rPr>
              <a:t>D2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14BE89B-D1D5-4826-B753-6250A8D99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1242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Inductive、structure、class 练习答疑</a:t>
            </a: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B6B75679-FBFF-4E1D-A650-6E6AD2FE9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562350"/>
            <a:ext cx="8572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14966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4966B"/>
                </a:solidFill>
              </a:defRPr>
            </a:pPr>
            <a:r>
              <a:rPr sz="1125" b="1">
                <a:solidFill>
                  <a:srgbClr val="14966B"/>
                </a:solidFill>
              </a:rPr>
              <a:t>D3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D75A987-0827-43CA-B1EE-640D67C54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5814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代数/组合练习；项目选题咨询；分组</a:t>
            </a:r>
          </a:p>
        </p:txBody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84C6F0C3-0629-4558-B601-202F76E0D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019550"/>
            <a:ext cx="8572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B7791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B7791F"/>
                </a:solidFill>
              </a:defRPr>
            </a:pPr>
            <a:r>
              <a:rPr sz="1125" b="1">
                <a:solidFill>
                  <a:srgbClr val="B7791F"/>
                </a:solidFill>
              </a:rPr>
              <a:t>D4-D5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A2B3157D-537A-4F96-AAD0-7B3C3FA7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0386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项目答疑；用 AI 起草，再用检索与 Lean 修复</a:t>
            </a: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D6157957-8B23-42B2-A4F1-E25CF19F4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476750"/>
            <a:ext cx="8572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FDEDEC"/>
          </a:solidFill>
          <a:ln xmlns:a="http://schemas.openxmlformats.org/drawingml/2006/main" w="9525">
            <a:solidFill>
              <a:srgbClr val="C2413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C2413B"/>
                </a:solidFill>
              </a:defRPr>
            </a:pPr>
            <a:r>
              <a:rPr sz="1125" b="1">
                <a:solidFill>
                  <a:srgbClr val="C2413B"/>
                </a:solidFill>
              </a:rPr>
              <a:t>D6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EEC0E497-F3D3-425E-9945-6C29C6882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4958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算法验证共性问题简评；项目路线收束</a:t>
            </a: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053331C4-EE29-4BD9-8975-991B592CC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1714500"/>
            <a:ext cx="4905375" cy="34290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D43ED942-EE4F-4006-824E-BF6D43258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0574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14966B"/>
                </a:solidFill>
              </a:defRPr>
            </a:pPr>
            <a:r>
              <a:rPr sz="2325" b="1">
                <a:solidFill>
                  <a:srgbClr val="14966B"/>
                </a:solidFill>
              </a:rPr>
              <a:t>项目节奏</a:t>
            </a: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F92094C5-714A-4FAE-B8C6-3213943EF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857500"/>
            <a:ext cx="1257300" cy="4000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EE6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E28FE421-EC36-4F8F-8C69-5E4159FF4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9527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4966B"/>
                </a:solidFill>
              </a:defRPr>
            </a:pPr>
            <a:r>
              <a:rPr sz="1350" b="1">
                <a:solidFill>
                  <a:srgbClr val="14966B"/>
                </a:solidFill>
              </a:rPr>
              <a:t>D3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4695A0EC-DD75-4FD7-BB01-2E36EA001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8956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32033"/>
                </a:solidFill>
              </a:defRPr>
            </a:pPr>
            <a:r>
              <a:rPr sz="1350" b="0">
                <a:solidFill>
                  <a:srgbClr val="132033"/>
                </a:solidFill>
              </a:rPr>
              <a:t>布置小组项目选题并分组</a:t>
            </a:r>
          </a:p>
        </p:txBody>
      </p:sp>
      <p:sp>
        <p:nvSpPr>
          <p:cNvPr id="22" name="直接连接符 21">
            <a:extLst xmlns:a="http://schemas.openxmlformats.org/drawingml/2006/main">
              <a:ext uri="{FF2B5EF4-FFF2-40B4-BE49-F238E27FC236}">
                <a16:creationId xmlns:a16="http://schemas.microsoft.com/office/drawing/2014/main" id="{3980D3B8-53AC-47CE-B2FE-A6D614EB4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314700"/>
            <a:ext cx="9525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23" name="圆角矩形 22">
            <a:extLst xmlns:a="http://schemas.openxmlformats.org/drawingml/2006/main">
              <a:ext uri="{FF2B5EF4-FFF2-40B4-BE49-F238E27FC236}">
                <a16:creationId xmlns:a16="http://schemas.microsoft.com/office/drawing/2014/main" id="{76288BF2-8120-4BE6-956B-EF05193ED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38550"/>
            <a:ext cx="1257300" cy="4000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EE6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A2857C5C-ACFB-4615-8D18-1CF9787FA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73380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4966B"/>
                </a:solidFill>
              </a:defRPr>
            </a:pPr>
            <a:r>
              <a:rPr sz="1350" b="1">
                <a:solidFill>
                  <a:srgbClr val="14966B"/>
                </a:solidFill>
              </a:rPr>
              <a:t>7/18-19</a:t>
            </a: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C137192C-0F75-4375-9887-AFE6CF542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67665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32033"/>
                </a:solidFill>
              </a:defRPr>
            </a:pPr>
            <a:r>
              <a:rPr sz="1350" b="0">
                <a:solidFill>
                  <a:srgbClr val="132033"/>
                </a:solidFill>
              </a:rPr>
              <a:t>周末小组自行推进，可全程使用 AI 工具</a:t>
            </a:r>
          </a:p>
        </p:txBody>
      </p:sp>
      <p:sp>
        <p:nvSpPr>
          <p:cNvPr id="26" name="直接连接符 25">
            <a:extLst xmlns:a="http://schemas.openxmlformats.org/drawingml/2006/main">
              <a:ext uri="{FF2B5EF4-FFF2-40B4-BE49-F238E27FC236}">
                <a16:creationId xmlns:a16="http://schemas.microsoft.com/office/drawing/2014/main" id="{B991816D-4E88-4A27-B5E3-13F6E9A80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95750"/>
            <a:ext cx="9525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27" name="圆角矩形 26">
            <a:extLst xmlns:a="http://schemas.openxmlformats.org/drawingml/2006/main">
              <a:ext uri="{FF2B5EF4-FFF2-40B4-BE49-F238E27FC236}">
                <a16:creationId xmlns:a16="http://schemas.microsoft.com/office/drawing/2014/main" id="{199A9C98-3836-4073-BC53-B3649D243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419600"/>
            <a:ext cx="1257300" cy="40005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EEE6"/>
            </a:solidFill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85C8C87D-2898-4C34-9836-BC3ED169E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5148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4966B"/>
                </a:solidFill>
              </a:defRPr>
            </a:pPr>
            <a:r>
              <a:rPr sz="1350" b="1">
                <a:solidFill>
                  <a:srgbClr val="14966B"/>
                </a:solidFill>
              </a:rPr>
              <a:t>D6</a:t>
            </a: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CD9E0FC9-59C9-4FB7-AE0D-4A3FF99D6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457700"/>
            <a:ext cx="238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132033"/>
                </a:solidFill>
              </a:defRPr>
            </a:pPr>
            <a:r>
              <a:rPr sz="1350" b="0">
                <a:solidFill>
                  <a:srgbClr val="132033"/>
                </a:solidFill>
              </a:rPr>
              <a:t>围绕 spec、不变量、终止性、复杂度做共性反馈</a:t>
            </a: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A381C664-A5D5-4009-9150-C2BE64210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676900"/>
            <a:ext cx="9944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32033"/>
                </a:solidFill>
              </a:defRPr>
            </a:pPr>
            <a:r>
              <a:rPr sz="1800" b="1">
                <a:solidFill>
                  <a:srgbClr val="132033"/>
                </a:solidFill>
              </a:rPr>
              <a:t>课堂原则：AI 可以给候选，学生负责理解与拆解，Lean/Mathlib 负责可检查的证据。</a:t>
            </a: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115B0CAD-2088-42C5-853C-0AD30954B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1975435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DBB454DE-6D98-4212-B6B5-80CC5C510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2A2A9CD-E1DD-453F-84D0-51D2EC2C6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0046C7"/>
                </a:solidFill>
              </a:defRPr>
            </a:pPr>
            <a:r>
              <a:rPr sz="1125" b="1">
                <a:solidFill>
                  <a:srgbClr val="0046C7"/>
                </a:solidFill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17D2789F-4AA9-4C97-BE91-8A01B1CA7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00100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122033"/>
                </a:solidFill>
              </a:defRPr>
            </a:pPr>
            <a:r>
              <a:rPr sz="2550" b="1">
                <a:solidFill>
                  <a:srgbClr val="122033"/>
                </a:solidFill>
              </a:rPr>
              <a:t>Agent 把模型接成一个能做事的循环系统</a:t>
            </a:r>
          </a:p>
        </p:txBody>
      </p:sp>
      <p:sp>
        <p:nvSpPr>
          <p:cNvPr id="4" name="lead">
            <a:extLst xmlns:a="http://schemas.openxmlformats.org/drawingml/2006/main">
              <a:ext uri="{FF2B5EF4-FFF2-40B4-BE49-F238E27FC236}">
                <a16:creationId xmlns:a16="http://schemas.microsoft.com/office/drawing/2014/main" id="{5D5E06F2-DED2-4993-B821-A5D91BE99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47800"/>
            <a:ext cx="9906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5F6F86"/>
                </a:solidFill>
              </a:defRPr>
            </a:pPr>
            <a:r>
              <a:rPr sz="1575">
                <a:solidFill>
                  <a:srgbClr val="5F6F86"/>
                </a:solidFill>
              </a:rPr>
              <a:t>模型负责理解、推理和生成；agent 负责把目标拆成步骤，调用工具，观察结果，再继续修正。</a:t>
            </a:r>
          </a:p>
        </p:txBody>
      </p:sp>
      <p:sp>
        <p:nvSpPr>
          <p:cNvPr id="5" name="agent-step-card">
            <a:extLst xmlns:a="http://schemas.openxmlformats.org/drawingml/2006/main">
              <a:ext uri="{FF2B5EF4-FFF2-40B4-BE49-F238E27FC236}">
                <a16:creationId xmlns:a16="http://schemas.microsoft.com/office/drawing/2014/main" id="{B6C6F689-3BA0-44F2-83DA-CA70CC6CC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09800"/>
            <a:ext cx="24003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3F3"/>
            </a:solidFill>
            <a:prstDash val="solid"/>
          </a:ln>
        </p:spPr>
      </p:sp>
      <p:sp>
        <p:nvSpPr>
          <p:cNvPr id="6" name="step-title">
            <a:extLst xmlns:a="http://schemas.openxmlformats.org/drawingml/2006/main">
              <a:ext uri="{FF2B5EF4-FFF2-40B4-BE49-F238E27FC236}">
                <a16:creationId xmlns:a16="http://schemas.microsoft.com/office/drawing/2014/main" id="{AAC1FAD2-9344-46D1-AE0C-03C54234C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438400"/>
            <a:ext cx="1943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725" b="1">
                <a:solidFill>
                  <a:srgbClr val="122033"/>
                </a:solidFill>
              </a:defRPr>
            </a:pPr>
            <a:r>
              <a:rPr sz="1725" b="1">
                <a:solidFill>
                  <a:srgbClr val="122033"/>
                </a:solidFill>
              </a:rPr>
              <a:t>1. 目标</a:t>
            </a:r>
          </a:p>
        </p:txBody>
      </p:sp>
      <p:sp>
        <p:nvSpPr>
          <p:cNvPr id="7" name="step-body">
            <a:extLst xmlns:a="http://schemas.openxmlformats.org/drawingml/2006/main">
              <a:ext uri="{FF2B5EF4-FFF2-40B4-BE49-F238E27FC236}">
                <a16:creationId xmlns:a16="http://schemas.microsoft.com/office/drawing/2014/main" id="{2F51080A-4828-4665-848D-9DF016831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009900"/>
            <a:ext cx="1981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243349"/>
                </a:solidFill>
              </a:defRPr>
            </a:pPr>
            <a:r>
              <a:rPr sz="1350">
                <a:solidFill>
                  <a:srgbClr val="243349"/>
                </a:solidFill>
              </a:rPr>
              <a:t>用户给出任务</a:t>
            </a:r>
          </a:p>
          <a:p xmlns:a="http://schemas.openxmlformats.org/drawingml/2006/main">
            <a:pPr>
              <a:buNone/>
              <a:defRPr sz="1350">
                <a:solidFill>
                  <a:srgbClr val="243349"/>
                </a:solidFill>
              </a:defRPr>
            </a:pPr>
            <a:r>
              <a:rPr sz="1350">
                <a:solidFill>
                  <a:srgbClr val="243349"/>
                </a:solidFill>
              </a:rPr>
              <a:t>例如：修一个 Lean 证明</a:t>
            </a:r>
          </a:p>
        </p:txBody>
      </p:sp>
      <p:sp>
        <p:nvSpPr>
          <p:cNvPr id="8" name="step-arrow">
            <a:extLst xmlns:a="http://schemas.openxmlformats.org/drawingml/2006/main">
              <a:ext uri="{FF2B5EF4-FFF2-40B4-BE49-F238E27FC236}">
                <a16:creationId xmlns:a16="http://schemas.microsoft.com/office/drawing/2014/main" id="{6C7AC7C6-55E7-4BAF-AC99-8F1331EA1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990850"/>
            <a:ext cx="266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400" b="1">
                <a:solidFill>
                  <a:srgbClr val="9BAFC8"/>
                </a:solidFill>
              </a:defRPr>
            </a:pPr>
            <a:r>
              <a:rPr sz="2400" b="1">
                <a:solidFill>
                  <a:srgbClr val="9BAFC8"/>
                </a:solidFill>
              </a:rPr>
              <a:t>→</a:t>
            </a:r>
          </a:p>
        </p:txBody>
      </p:sp>
      <p:sp>
        <p:nvSpPr>
          <p:cNvPr id="9" name="agent-step-card">
            <a:extLst xmlns:a="http://schemas.openxmlformats.org/drawingml/2006/main">
              <a:ext uri="{FF2B5EF4-FFF2-40B4-BE49-F238E27FC236}">
                <a16:creationId xmlns:a16="http://schemas.microsoft.com/office/drawing/2014/main" id="{848FB905-6D4C-410F-BA6A-A51C652A8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209800"/>
            <a:ext cx="24003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3F3"/>
            </a:solidFill>
            <a:prstDash val="solid"/>
          </a:ln>
        </p:spPr>
      </p:sp>
      <p:sp>
        <p:nvSpPr>
          <p:cNvPr id="10" name="step-title">
            <a:extLst xmlns:a="http://schemas.openxmlformats.org/drawingml/2006/main">
              <a:ext uri="{FF2B5EF4-FFF2-40B4-BE49-F238E27FC236}">
                <a16:creationId xmlns:a16="http://schemas.microsoft.com/office/drawing/2014/main" id="{3FBC4355-8223-4245-8884-548A3DED3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438400"/>
            <a:ext cx="1943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725" b="1">
                <a:solidFill>
                  <a:srgbClr val="122033"/>
                </a:solidFill>
              </a:defRPr>
            </a:pPr>
            <a:r>
              <a:rPr sz="1725" b="1">
                <a:solidFill>
                  <a:srgbClr val="122033"/>
                </a:solidFill>
              </a:rPr>
              <a:t>2. 计划</a:t>
            </a:r>
          </a:p>
        </p:txBody>
      </p:sp>
      <p:sp>
        <p:nvSpPr>
          <p:cNvPr id="11" name="step-body">
            <a:extLst xmlns:a="http://schemas.openxmlformats.org/drawingml/2006/main">
              <a:ext uri="{FF2B5EF4-FFF2-40B4-BE49-F238E27FC236}">
                <a16:creationId xmlns:a16="http://schemas.microsoft.com/office/drawing/2014/main" id="{15A48E57-DE40-43D7-8D6B-33DC379FB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009900"/>
            <a:ext cx="1981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243349"/>
                </a:solidFill>
              </a:defRPr>
            </a:pPr>
            <a:r>
              <a:rPr sz="1350">
                <a:solidFill>
                  <a:srgbClr val="243349"/>
                </a:solidFill>
              </a:rPr>
              <a:t>模型拆分步骤</a:t>
            </a:r>
          </a:p>
          <a:p xmlns:a="http://schemas.openxmlformats.org/drawingml/2006/main">
            <a:pPr>
              <a:buNone/>
              <a:defRPr sz="1350">
                <a:solidFill>
                  <a:srgbClr val="243349"/>
                </a:solidFill>
              </a:defRPr>
            </a:pPr>
            <a:r>
              <a:rPr sz="1350">
                <a:solidFill>
                  <a:srgbClr val="243349"/>
                </a:solidFill>
              </a:rPr>
              <a:t>先看目标，再找定理</a:t>
            </a:r>
          </a:p>
        </p:txBody>
      </p:sp>
      <p:sp>
        <p:nvSpPr>
          <p:cNvPr id="12" name="step-arrow">
            <a:extLst xmlns:a="http://schemas.openxmlformats.org/drawingml/2006/main">
              <a:ext uri="{FF2B5EF4-FFF2-40B4-BE49-F238E27FC236}">
                <a16:creationId xmlns:a16="http://schemas.microsoft.com/office/drawing/2014/main" id="{94912CED-ED01-438F-9180-C8580F363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990850"/>
            <a:ext cx="266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400" b="1">
                <a:solidFill>
                  <a:srgbClr val="9BAFC8"/>
                </a:solidFill>
              </a:defRPr>
            </a:pPr>
            <a:r>
              <a:rPr sz="2400" b="1">
                <a:solidFill>
                  <a:srgbClr val="9BAFC8"/>
                </a:solidFill>
              </a:rPr>
              <a:t>→</a:t>
            </a:r>
          </a:p>
        </p:txBody>
      </p:sp>
      <p:sp>
        <p:nvSpPr>
          <p:cNvPr id="13" name="agent-step-card">
            <a:extLst xmlns:a="http://schemas.openxmlformats.org/drawingml/2006/main">
              <a:ext uri="{FF2B5EF4-FFF2-40B4-BE49-F238E27FC236}">
                <a16:creationId xmlns:a16="http://schemas.microsoft.com/office/drawing/2014/main" id="{DB91855D-2F97-495C-936D-8E3A04D36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209800"/>
            <a:ext cx="24003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3F3"/>
            </a:solidFill>
            <a:prstDash val="solid"/>
          </a:ln>
        </p:spPr>
      </p:sp>
      <p:sp>
        <p:nvSpPr>
          <p:cNvPr id="14" name="step-title">
            <a:extLst xmlns:a="http://schemas.openxmlformats.org/drawingml/2006/main">
              <a:ext uri="{FF2B5EF4-FFF2-40B4-BE49-F238E27FC236}">
                <a16:creationId xmlns:a16="http://schemas.microsoft.com/office/drawing/2014/main" id="{A3EED1D6-B44E-4484-AAC0-E0C5619C9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438400"/>
            <a:ext cx="1943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725" b="1">
                <a:solidFill>
                  <a:srgbClr val="122033"/>
                </a:solidFill>
              </a:defRPr>
            </a:pPr>
            <a:r>
              <a:rPr sz="1725" b="1">
                <a:solidFill>
                  <a:srgbClr val="122033"/>
                </a:solidFill>
              </a:rPr>
              <a:t>3. 工具</a:t>
            </a:r>
          </a:p>
        </p:txBody>
      </p:sp>
      <p:sp>
        <p:nvSpPr>
          <p:cNvPr id="15" name="step-body">
            <a:extLst xmlns:a="http://schemas.openxmlformats.org/drawingml/2006/main">
              <a:ext uri="{FF2B5EF4-FFF2-40B4-BE49-F238E27FC236}">
                <a16:creationId xmlns:a16="http://schemas.microsoft.com/office/drawing/2014/main" id="{B5FE7F67-6834-477B-8E36-AAC53C13D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009900"/>
            <a:ext cx="1981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243349"/>
                </a:solidFill>
              </a:defRPr>
            </a:pPr>
            <a:r>
              <a:rPr sz="1350">
                <a:solidFill>
                  <a:srgbClr val="243349"/>
                </a:solidFill>
              </a:rPr>
              <a:t>调用搜索、终端、编辑器</a:t>
            </a:r>
          </a:p>
          <a:p xmlns:a="http://schemas.openxmlformats.org/drawingml/2006/main">
            <a:pPr>
              <a:buNone/>
              <a:defRPr sz="1350">
                <a:solidFill>
                  <a:srgbClr val="243349"/>
                </a:solidFill>
              </a:defRPr>
            </a:pPr>
            <a:r>
              <a:rPr sz="1350">
                <a:solidFill>
                  <a:srgbClr val="243349"/>
                </a:solidFill>
              </a:rPr>
              <a:t>运行 Lean 检查反馈</a:t>
            </a:r>
          </a:p>
        </p:txBody>
      </p:sp>
      <p:sp>
        <p:nvSpPr>
          <p:cNvPr id="16" name="step-arrow">
            <a:extLst xmlns:a="http://schemas.openxmlformats.org/drawingml/2006/main">
              <a:ext uri="{FF2B5EF4-FFF2-40B4-BE49-F238E27FC236}">
                <a16:creationId xmlns:a16="http://schemas.microsoft.com/office/drawing/2014/main" id="{7D667E5D-4509-4593-A596-1336EA4EC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990850"/>
            <a:ext cx="266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400" b="1">
                <a:solidFill>
                  <a:srgbClr val="9BAFC8"/>
                </a:solidFill>
              </a:defRPr>
            </a:pPr>
            <a:r>
              <a:rPr sz="2400" b="1">
                <a:solidFill>
                  <a:srgbClr val="9BAFC8"/>
                </a:solidFill>
              </a:rPr>
              <a:t>→</a:t>
            </a:r>
          </a:p>
        </p:txBody>
      </p:sp>
      <p:sp>
        <p:nvSpPr>
          <p:cNvPr id="17" name="agent-step-card">
            <a:extLst xmlns:a="http://schemas.openxmlformats.org/drawingml/2006/main">
              <a:ext uri="{FF2B5EF4-FFF2-40B4-BE49-F238E27FC236}">
                <a16:creationId xmlns:a16="http://schemas.microsoft.com/office/drawing/2014/main" id="{31424CE3-134A-4E04-BD68-31A3A5F0C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209800"/>
            <a:ext cx="24003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E3F3"/>
            </a:solidFill>
            <a:prstDash val="solid"/>
          </a:ln>
        </p:spPr>
      </p:sp>
      <p:sp>
        <p:nvSpPr>
          <p:cNvPr id="18" name="step-title">
            <a:extLst xmlns:a="http://schemas.openxmlformats.org/drawingml/2006/main">
              <a:ext uri="{FF2B5EF4-FFF2-40B4-BE49-F238E27FC236}">
                <a16:creationId xmlns:a16="http://schemas.microsoft.com/office/drawing/2014/main" id="{D3DB5D05-CF29-4F70-BC83-551797981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438400"/>
            <a:ext cx="1943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725" b="1">
                <a:solidFill>
                  <a:srgbClr val="122033"/>
                </a:solidFill>
              </a:defRPr>
            </a:pPr>
            <a:r>
              <a:rPr sz="1725" b="1">
                <a:solidFill>
                  <a:srgbClr val="122033"/>
                </a:solidFill>
              </a:rPr>
              <a:t>4. 观察并修正</a:t>
            </a:r>
          </a:p>
        </p:txBody>
      </p:sp>
      <p:sp>
        <p:nvSpPr>
          <p:cNvPr id="19" name="step-body">
            <a:extLst xmlns:a="http://schemas.openxmlformats.org/drawingml/2006/main">
              <a:ext uri="{FF2B5EF4-FFF2-40B4-BE49-F238E27FC236}">
                <a16:creationId xmlns:a16="http://schemas.microsoft.com/office/drawing/2014/main" id="{EA376318-AABA-495B-AABE-9F9FE7046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009900"/>
            <a:ext cx="1981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243349"/>
                </a:solidFill>
              </a:defRPr>
            </a:pPr>
            <a:r>
              <a:rPr sz="1350">
                <a:solidFill>
                  <a:srgbClr val="243349"/>
                </a:solidFill>
              </a:rPr>
              <a:t>读报错、改代码</a:t>
            </a:r>
          </a:p>
          <a:p xmlns:a="http://schemas.openxmlformats.org/drawingml/2006/main">
            <a:pPr>
              <a:buNone/>
              <a:defRPr sz="1350">
                <a:solidFill>
                  <a:srgbClr val="243349"/>
                </a:solidFill>
              </a:defRPr>
            </a:pPr>
            <a:r>
              <a:rPr sz="1350">
                <a:solidFill>
                  <a:srgbClr val="243349"/>
                </a:solidFill>
              </a:rPr>
              <a:t>直到 verifier 接受</a:t>
            </a:r>
          </a:p>
        </p:txBody>
      </p:sp>
      <p:sp>
        <p:nvSpPr>
          <p:cNvPr id="20" name="agent-warning">
            <a:extLst xmlns:a="http://schemas.openxmlformats.org/drawingml/2006/main">
              <a:ext uri="{FF2B5EF4-FFF2-40B4-BE49-F238E27FC236}">
                <a16:creationId xmlns:a16="http://schemas.microsoft.com/office/drawing/2014/main" id="{987F40FC-FA38-45AC-AEAC-E1AC44D19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67250"/>
            <a:ext cx="10210800" cy="10287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7ED"/>
          </a:solidFill>
          <a:ln xmlns:a="http://schemas.openxmlformats.org/drawingml/2006/main" w="9525">
            <a:solidFill>
              <a:srgbClr val="F3D8BF"/>
            </a:solidFill>
            <a:prstDash val="solid"/>
          </a:ln>
        </p:spPr>
      </p:sp>
      <p:sp>
        <p:nvSpPr>
          <p:cNvPr id="21" name="warning-title">
            <a:extLst xmlns:a="http://schemas.openxmlformats.org/drawingml/2006/main">
              <a:ext uri="{FF2B5EF4-FFF2-40B4-BE49-F238E27FC236}">
                <a16:creationId xmlns:a16="http://schemas.microsoft.com/office/drawing/2014/main" id="{769DE723-074B-4BF9-927B-602855B21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87680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 b="1">
                <a:solidFill>
                  <a:srgbClr val="C65A12"/>
                </a:solidFill>
              </a:defRPr>
            </a:pPr>
            <a:r>
              <a:rPr sz="1575" b="1">
                <a:solidFill>
                  <a:srgbClr val="C65A12"/>
                </a:solidFill>
              </a:rPr>
              <a:t>对 Lean 学习最重要的一点</a:t>
            </a:r>
          </a:p>
        </p:txBody>
      </p:sp>
      <p:sp>
        <p:nvSpPr>
          <p:cNvPr id="22" name="warning-body">
            <a:extLst xmlns:a="http://schemas.openxmlformats.org/drawingml/2006/main">
              <a:ext uri="{FF2B5EF4-FFF2-40B4-BE49-F238E27FC236}">
                <a16:creationId xmlns:a16="http://schemas.microsoft.com/office/drawing/2014/main" id="{930B686F-0D9B-4889-B11B-AE2E2A2FD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238750"/>
            <a:ext cx="9601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425">
                <a:solidFill>
                  <a:srgbClr val="243349"/>
                </a:solidFill>
              </a:defRPr>
            </a:pPr>
            <a:r>
              <a:rPr sz="1425">
                <a:solidFill>
                  <a:srgbClr val="243349"/>
                </a:solidFill>
              </a:rPr>
              <a:t>agent 能更快尝试 lemma、改 tactic、运行检查，但它仍可能编造定理名或误读目标。Lean kernel 和 Mathlib 文档是最终裁判。</a:t>
            </a:r>
          </a:p>
        </p:txBody>
      </p:sp>
      <p:sp>
        <p:nvSpPr>
          <p:cNvPr id="23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09414A4-1190-4BD3-B28A-C301CAA73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7B8AA0"/>
                </a:solidFill>
              </a:defRPr>
            </a:pPr>
            <a:r>
              <a:rPr sz="1050">
                <a:solidFill>
                  <a:srgbClr val="7B8AA0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962481947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B371797C-04C3-44C6-86BB-FEF1602EE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0A45EDF-5869-40EF-BDB6-540B34C87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0046C7"/>
                </a:solidFill>
              </a:defRPr>
            </a:pPr>
            <a:r>
              <a:rPr sz="1125" b="1">
                <a:solidFill>
                  <a:srgbClr val="0046C7"/>
                </a:solidFill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A4518D2F-020A-4B69-B929-D5495B343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00100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122033"/>
                </a:solidFill>
              </a:defRPr>
            </a:pPr>
            <a:r>
              <a:rPr sz="2550" b="1">
                <a:solidFill>
                  <a:srgbClr val="122033"/>
                </a:solidFill>
              </a:rPr>
              <a:t>主流 agent 应用正在分成代码、浏览器和企业流程三类</a:t>
            </a:r>
          </a:p>
        </p:txBody>
      </p:sp>
      <p:sp>
        <p:nvSpPr>
          <p:cNvPr id="4" name="lead">
            <a:extLst xmlns:a="http://schemas.openxmlformats.org/drawingml/2006/main">
              <a:ext uri="{FF2B5EF4-FFF2-40B4-BE49-F238E27FC236}">
                <a16:creationId xmlns:a16="http://schemas.microsoft.com/office/drawing/2014/main" id="{D0D2258D-6452-480C-98B5-7C3000E43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28750"/>
            <a:ext cx="1019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5F6F86"/>
                </a:solidFill>
              </a:defRPr>
            </a:pPr>
            <a:r>
              <a:rPr sz="1350">
                <a:solidFill>
                  <a:srgbClr val="5F6F86"/>
                </a:solidFill>
              </a:rPr>
              <a:t>截至 2026-07-04 的公开资料快照：有些公司推出完整应用，有些主要提供模型 API 或开源 agent 框架。</a:t>
            </a:r>
          </a:p>
        </p:txBody>
      </p:sp>
      <p:sp>
        <p:nvSpPr>
          <p:cNvPr id="5" name="table-bg">
            <a:extLst xmlns:a="http://schemas.openxmlformats.org/drawingml/2006/main">
              <a:ext uri="{FF2B5EF4-FFF2-40B4-BE49-F238E27FC236}">
                <a16:creationId xmlns:a16="http://schemas.microsoft.com/office/drawing/2014/main" id="{8EED51D0-BA22-4E61-9DAF-11E05FF55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52625"/>
            <a:ext cx="10896600" cy="3714750"/>
          </a:xfrm>
          <a:prstGeom xmlns:a="http://schemas.openxmlformats.org/drawingml/2006/main" prst="roundRect">
            <a:avLst>
              <a:gd name="adj" fmla="val 15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4F2"/>
            </a:solidFill>
            <a:prstDash val="solid"/>
          </a:ln>
        </p:spPr>
      </p:sp>
      <p:sp>
        <p:nvSpPr>
          <p:cNvPr id="6" name="table-head">
            <a:extLst xmlns:a="http://schemas.openxmlformats.org/drawingml/2006/main">
              <a:ext uri="{FF2B5EF4-FFF2-40B4-BE49-F238E27FC236}">
                <a16:creationId xmlns:a16="http://schemas.microsoft.com/office/drawing/2014/main" id="{876A90F5-DA3A-499C-AE96-64CACD196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52625"/>
            <a:ext cx="10896600" cy="43815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D8E4F2"/>
            </a:solidFill>
            <a:prstDash val="solid"/>
          </a:ln>
        </p:spPr>
      </p:sp>
      <p:sp>
        <p:nvSpPr>
          <p:cNvPr id="7" name="table-heading">
            <a:extLst xmlns:a="http://schemas.openxmlformats.org/drawingml/2006/main">
              <a:ext uri="{FF2B5EF4-FFF2-40B4-BE49-F238E27FC236}">
                <a16:creationId xmlns:a16="http://schemas.microsoft.com/office/drawing/2014/main" id="{8A4A6B5E-25AA-4A55-A4FC-0E60B56CE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1676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0046C7"/>
                </a:solidFill>
              </a:defRPr>
            </a:pPr>
            <a:r>
              <a:rPr sz="1200" b="1">
                <a:solidFill>
                  <a:srgbClr val="0046C7"/>
                </a:solidFill>
              </a:rPr>
              <a:t>公司 / 生态</a:t>
            </a:r>
          </a:p>
        </p:txBody>
      </p:sp>
      <p:sp>
        <p:nvSpPr>
          <p:cNvPr id="8" name="table-heading">
            <a:extLst xmlns:a="http://schemas.openxmlformats.org/drawingml/2006/main">
              <a:ext uri="{FF2B5EF4-FFF2-40B4-BE49-F238E27FC236}">
                <a16:creationId xmlns:a16="http://schemas.microsoft.com/office/drawing/2014/main" id="{0050C8E8-9669-4622-B90D-3CF4A1FAB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0574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0046C7"/>
                </a:solidFill>
              </a:defRPr>
            </a:pPr>
            <a:r>
              <a:rPr sz="1200" b="1">
                <a:solidFill>
                  <a:srgbClr val="0046C7"/>
                </a:solidFill>
              </a:rPr>
              <a:t>代表 agent 应用或能力</a:t>
            </a:r>
          </a:p>
        </p:txBody>
      </p:sp>
      <p:sp>
        <p:nvSpPr>
          <p:cNvPr id="9" name="table-heading">
            <a:extLst xmlns:a="http://schemas.openxmlformats.org/drawingml/2006/main">
              <a:ext uri="{FF2B5EF4-FFF2-40B4-BE49-F238E27FC236}">
                <a16:creationId xmlns:a16="http://schemas.microsoft.com/office/drawing/2014/main" id="{CBBFF5D9-AEF7-4302-881C-08AFB4523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057400"/>
            <a:ext cx="428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0046C7"/>
                </a:solidFill>
              </a:defRPr>
            </a:pPr>
            <a:r>
              <a:rPr sz="1200" b="1">
                <a:solidFill>
                  <a:srgbClr val="0046C7"/>
                </a:solidFill>
              </a:rPr>
              <a:t>课堂里的用法</a:t>
            </a:r>
          </a:p>
        </p:txBody>
      </p:sp>
      <p:sp>
        <p:nvSpPr>
          <p:cNvPr id="10" name="company">
            <a:extLst xmlns:a="http://schemas.openxmlformats.org/drawingml/2006/main">
              <a:ext uri="{FF2B5EF4-FFF2-40B4-BE49-F238E27FC236}">
                <a16:creationId xmlns:a16="http://schemas.microsoft.com/office/drawing/2014/main" id="{29863731-BC88-49D1-AFDF-22D9E7AA2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19350"/>
            <a:ext cx="1676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122033"/>
                </a:solidFill>
              </a:defRPr>
            </a:pPr>
            <a:r>
              <a:rPr sz="1200" b="1">
                <a:solidFill>
                  <a:srgbClr val="122033"/>
                </a:solidFill>
              </a:rPr>
              <a:t>OpenAI</a:t>
            </a:r>
          </a:p>
        </p:txBody>
      </p:sp>
      <p:sp>
        <p:nvSpPr>
          <p:cNvPr id="11" name="agent-products">
            <a:extLst xmlns:a="http://schemas.openxmlformats.org/drawingml/2006/main">
              <a:ext uri="{FF2B5EF4-FFF2-40B4-BE49-F238E27FC236}">
                <a16:creationId xmlns:a16="http://schemas.microsoft.com/office/drawing/2014/main" id="{59DE2E9C-A788-41EC-BE1E-F8D0DF0EE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41935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ChatGPT agent、Codex、Deep Research</a:t>
            </a:r>
          </a:p>
        </p:txBody>
      </p:sp>
      <p:sp>
        <p:nvSpPr>
          <p:cNvPr id="12" name="class-use">
            <a:extLst xmlns:a="http://schemas.openxmlformats.org/drawingml/2006/main">
              <a:ext uri="{FF2B5EF4-FFF2-40B4-BE49-F238E27FC236}">
                <a16:creationId xmlns:a16="http://schemas.microsoft.com/office/drawing/2014/main" id="{7710726F-4882-4522-B385-4C455EE97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419350"/>
            <a:ext cx="428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自然语言任务执行、代码修改、资料搜集与核对</a:t>
            </a:r>
          </a:p>
        </p:txBody>
      </p:sp>
      <p:sp>
        <p:nvSpPr>
          <p:cNvPr id="13" name="row-stripe">
            <a:extLst xmlns:a="http://schemas.openxmlformats.org/drawingml/2006/main">
              <a:ext uri="{FF2B5EF4-FFF2-40B4-BE49-F238E27FC236}">
                <a16:creationId xmlns:a16="http://schemas.microsoft.com/office/drawing/2014/main" id="{7EE7574E-36D3-4231-9738-89BDA23D4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108204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8F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ompany">
            <a:extLst xmlns:a="http://schemas.openxmlformats.org/drawingml/2006/main">
              <a:ext uri="{FF2B5EF4-FFF2-40B4-BE49-F238E27FC236}">
                <a16:creationId xmlns:a16="http://schemas.microsoft.com/office/drawing/2014/main" id="{2E7CA9C9-9950-40F0-9342-96D0C61BB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19400"/>
            <a:ext cx="1676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122033"/>
                </a:solidFill>
              </a:defRPr>
            </a:pPr>
            <a:r>
              <a:rPr sz="1200" b="1">
                <a:solidFill>
                  <a:srgbClr val="122033"/>
                </a:solidFill>
              </a:rPr>
              <a:t>Anthropic</a:t>
            </a:r>
          </a:p>
        </p:txBody>
      </p:sp>
      <p:sp>
        <p:nvSpPr>
          <p:cNvPr id="15" name="agent-products">
            <a:extLst xmlns:a="http://schemas.openxmlformats.org/drawingml/2006/main">
              <a:ext uri="{FF2B5EF4-FFF2-40B4-BE49-F238E27FC236}">
                <a16:creationId xmlns:a16="http://schemas.microsoft.com/office/drawing/2014/main" id="{B69C5583-851A-4A2F-8BC1-58CF0AD3B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81940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Claude Code、Computer Use、tool use</a:t>
            </a:r>
          </a:p>
        </p:txBody>
      </p:sp>
      <p:sp>
        <p:nvSpPr>
          <p:cNvPr id="16" name="class-use">
            <a:extLst xmlns:a="http://schemas.openxmlformats.org/drawingml/2006/main">
              <a:ext uri="{FF2B5EF4-FFF2-40B4-BE49-F238E27FC236}">
                <a16:creationId xmlns:a16="http://schemas.microsoft.com/office/drawing/2014/main" id="{A77E0794-83C3-4D62-8623-E94D9751E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819400"/>
            <a:ext cx="428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代码 agent 与电脑/浏览器操作型任务</a:t>
            </a:r>
          </a:p>
        </p:txBody>
      </p:sp>
      <p:sp>
        <p:nvSpPr>
          <p:cNvPr id="17" name="company">
            <a:extLst xmlns:a="http://schemas.openxmlformats.org/drawingml/2006/main">
              <a:ext uri="{FF2B5EF4-FFF2-40B4-BE49-F238E27FC236}">
                <a16:creationId xmlns:a16="http://schemas.microsoft.com/office/drawing/2014/main" id="{1903FDE0-E3FA-4DB2-B878-6B16BFD98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19450"/>
            <a:ext cx="1676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122033"/>
                </a:solidFill>
              </a:defRPr>
            </a:pPr>
            <a:r>
              <a:rPr sz="1200" b="1">
                <a:solidFill>
                  <a:srgbClr val="122033"/>
                </a:solidFill>
              </a:rPr>
              <a:t>Google</a:t>
            </a:r>
          </a:p>
        </p:txBody>
      </p:sp>
      <p:sp>
        <p:nvSpPr>
          <p:cNvPr id="18" name="agent-products">
            <a:extLst xmlns:a="http://schemas.openxmlformats.org/drawingml/2006/main">
              <a:ext uri="{FF2B5EF4-FFF2-40B4-BE49-F238E27FC236}">
                <a16:creationId xmlns:a16="http://schemas.microsoft.com/office/drawing/2014/main" id="{981E9BBD-F5AA-44D0-893A-D7277A740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21945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Jules、Gemini CLI、Agentspace</a:t>
            </a:r>
          </a:p>
        </p:txBody>
      </p:sp>
      <p:sp>
        <p:nvSpPr>
          <p:cNvPr id="19" name="class-use">
            <a:extLst xmlns:a="http://schemas.openxmlformats.org/drawingml/2006/main">
              <a:ext uri="{FF2B5EF4-FFF2-40B4-BE49-F238E27FC236}">
                <a16:creationId xmlns:a16="http://schemas.microsoft.com/office/drawing/2014/main" id="{43C2F60D-5946-48AD-AD91-98B28F62B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219450"/>
            <a:ext cx="428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代码任务、命令行协作、企业知识流程</a:t>
            </a:r>
          </a:p>
        </p:txBody>
      </p:sp>
      <p:sp>
        <p:nvSpPr>
          <p:cNvPr id="20" name="row-stripe">
            <a:extLst xmlns:a="http://schemas.openxmlformats.org/drawingml/2006/main">
              <a:ext uri="{FF2B5EF4-FFF2-40B4-BE49-F238E27FC236}">
                <a16:creationId xmlns:a16="http://schemas.microsoft.com/office/drawing/2014/main" id="{7DA88936-1085-4548-922D-FD8C6E6E2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0450"/>
            <a:ext cx="108204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8F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company">
            <a:extLst xmlns:a="http://schemas.openxmlformats.org/drawingml/2006/main">
              <a:ext uri="{FF2B5EF4-FFF2-40B4-BE49-F238E27FC236}">
                <a16:creationId xmlns:a16="http://schemas.microsoft.com/office/drawing/2014/main" id="{B4441AC5-9526-4E38-8F6C-5DD34212F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19500"/>
            <a:ext cx="1676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122033"/>
                </a:solidFill>
              </a:defRPr>
            </a:pPr>
            <a:r>
              <a:rPr sz="1200" b="1">
                <a:solidFill>
                  <a:srgbClr val="122033"/>
                </a:solidFill>
              </a:rPr>
              <a:t>GitHub</a:t>
            </a:r>
          </a:p>
        </p:txBody>
      </p:sp>
      <p:sp>
        <p:nvSpPr>
          <p:cNvPr id="22" name="agent-products">
            <a:extLst xmlns:a="http://schemas.openxmlformats.org/drawingml/2006/main">
              <a:ext uri="{FF2B5EF4-FFF2-40B4-BE49-F238E27FC236}">
                <a16:creationId xmlns:a16="http://schemas.microsoft.com/office/drawing/2014/main" id="{9DA366E6-FF02-4116-AC71-B03B6D560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61950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Copilot coding agent</a:t>
            </a:r>
          </a:p>
        </p:txBody>
      </p:sp>
      <p:sp>
        <p:nvSpPr>
          <p:cNvPr id="23" name="class-use">
            <a:extLst xmlns:a="http://schemas.openxmlformats.org/drawingml/2006/main">
              <a:ext uri="{FF2B5EF4-FFF2-40B4-BE49-F238E27FC236}">
                <a16:creationId xmlns:a16="http://schemas.microsoft.com/office/drawing/2014/main" id="{7940CE9D-7E40-4FC5-8AFF-B0759A77C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619500"/>
            <a:ext cx="428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从 issue 到 PR 的工程化代码修改流程</a:t>
            </a:r>
          </a:p>
        </p:txBody>
      </p:sp>
      <p:sp>
        <p:nvSpPr>
          <p:cNvPr id="24" name="company">
            <a:extLst xmlns:a="http://schemas.openxmlformats.org/drawingml/2006/main">
              <a:ext uri="{FF2B5EF4-FFF2-40B4-BE49-F238E27FC236}">
                <a16:creationId xmlns:a16="http://schemas.microsoft.com/office/drawing/2014/main" id="{2EE7E178-013D-48AB-AC7E-64B0C2441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19550"/>
            <a:ext cx="1676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122033"/>
                </a:solidFill>
              </a:defRPr>
            </a:pPr>
            <a:r>
              <a:rPr sz="1200" b="1">
                <a:solidFill>
                  <a:srgbClr val="122033"/>
                </a:solidFill>
              </a:rPr>
              <a:t>xAI</a:t>
            </a:r>
          </a:p>
        </p:txBody>
      </p:sp>
      <p:sp>
        <p:nvSpPr>
          <p:cNvPr id="25" name="agent-products">
            <a:extLst xmlns:a="http://schemas.openxmlformats.org/drawingml/2006/main">
              <a:ext uri="{FF2B5EF4-FFF2-40B4-BE49-F238E27FC236}">
                <a16:creationId xmlns:a16="http://schemas.microsoft.com/office/drawing/2014/main" id="{AEF13AD5-A128-4578-A53E-EC96BDB78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01955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Grok 的实时搜索与 tool/function calling</a:t>
            </a:r>
          </a:p>
        </p:txBody>
      </p:sp>
      <p:sp>
        <p:nvSpPr>
          <p:cNvPr id="26" name="class-use">
            <a:extLst xmlns:a="http://schemas.openxmlformats.org/drawingml/2006/main">
              <a:ext uri="{FF2B5EF4-FFF2-40B4-BE49-F238E27FC236}">
                <a16:creationId xmlns:a16="http://schemas.microsoft.com/office/drawing/2014/main" id="{EF9DD763-0EF6-4F01-9109-FF5C23796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019550"/>
            <a:ext cx="428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需要实时信息时可做搜索型助手</a:t>
            </a:r>
          </a:p>
        </p:txBody>
      </p:sp>
      <p:sp>
        <p:nvSpPr>
          <p:cNvPr id="27" name="row-stripe">
            <a:extLst xmlns:a="http://schemas.openxmlformats.org/drawingml/2006/main">
              <a:ext uri="{FF2B5EF4-FFF2-40B4-BE49-F238E27FC236}">
                <a16:creationId xmlns:a16="http://schemas.microsoft.com/office/drawing/2014/main" id="{0F89A99E-A25F-4B04-91B7-B301D7ABB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108204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8F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ompany">
            <a:extLst xmlns:a="http://schemas.openxmlformats.org/drawingml/2006/main">
              <a:ext uri="{FF2B5EF4-FFF2-40B4-BE49-F238E27FC236}">
                <a16:creationId xmlns:a16="http://schemas.microsoft.com/office/drawing/2014/main" id="{8136C6D1-DEC6-4117-8FB2-B06AAD968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1676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122033"/>
                </a:solidFill>
              </a:defRPr>
            </a:pPr>
            <a:r>
              <a:rPr sz="1200" b="1">
                <a:solidFill>
                  <a:srgbClr val="122033"/>
                </a:solidFill>
              </a:rPr>
              <a:t>DeepSeek</a:t>
            </a:r>
          </a:p>
        </p:txBody>
      </p:sp>
      <p:sp>
        <p:nvSpPr>
          <p:cNvPr id="29" name="agent-products">
            <a:extLst xmlns:a="http://schemas.openxmlformats.org/drawingml/2006/main">
              <a:ext uri="{FF2B5EF4-FFF2-40B4-BE49-F238E27FC236}">
                <a16:creationId xmlns:a16="http://schemas.microsoft.com/office/drawing/2014/main" id="{D0876853-25C8-4D81-85B2-FFA4C632A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41960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function calling API，常作低成本 agent 后端</a:t>
            </a:r>
          </a:p>
        </p:txBody>
      </p:sp>
      <p:sp>
        <p:nvSpPr>
          <p:cNvPr id="30" name="class-use">
            <a:extLst xmlns:a="http://schemas.openxmlformats.org/drawingml/2006/main">
              <a:ext uri="{FF2B5EF4-FFF2-40B4-BE49-F238E27FC236}">
                <a16:creationId xmlns:a16="http://schemas.microsoft.com/office/drawing/2014/main" id="{23DFEA1D-E1CE-4A11-8913-961629338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419600"/>
            <a:ext cx="428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适合本地/服务器端自建工具调用流程</a:t>
            </a:r>
          </a:p>
        </p:txBody>
      </p:sp>
      <p:sp>
        <p:nvSpPr>
          <p:cNvPr id="31" name="company">
            <a:extLst xmlns:a="http://schemas.openxmlformats.org/drawingml/2006/main">
              <a:ext uri="{FF2B5EF4-FFF2-40B4-BE49-F238E27FC236}">
                <a16:creationId xmlns:a16="http://schemas.microsoft.com/office/drawing/2014/main" id="{40228B65-B71B-4A7C-BD34-0FDBA6CE1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819650"/>
            <a:ext cx="1676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122033"/>
                </a:solidFill>
              </a:defRPr>
            </a:pPr>
            <a:r>
              <a:rPr sz="1200" b="1">
                <a:solidFill>
                  <a:srgbClr val="122033"/>
                </a:solidFill>
              </a:rPr>
              <a:t>Qwen / Meta</a:t>
            </a:r>
          </a:p>
        </p:txBody>
      </p:sp>
      <p:sp>
        <p:nvSpPr>
          <p:cNvPr id="32" name="agent-products">
            <a:extLst xmlns:a="http://schemas.openxmlformats.org/drawingml/2006/main">
              <a:ext uri="{FF2B5EF4-FFF2-40B4-BE49-F238E27FC236}">
                <a16:creationId xmlns:a16="http://schemas.microsoft.com/office/drawing/2014/main" id="{AC536A69-6A99-4344-A4F7-784869E9C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81965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Qwen-Agent；Llama Stack</a:t>
            </a:r>
          </a:p>
        </p:txBody>
      </p:sp>
      <p:sp>
        <p:nvSpPr>
          <p:cNvPr id="33" name="class-use">
            <a:extLst xmlns:a="http://schemas.openxmlformats.org/drawingml/2006/main">
              <a:ext uri="{FF2B5EF4-FFF2-40B4-BE49-F238E27FC236}">
                <a16:creationId xmlns:a16="http://schemas.microsoft.com/office/drawing/2014/main" id="{B90AC7A3-3F9C-4635-9F22-670C4A487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819650"/>
            <a:ext cx="428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开源/可部署 agent 框架与本地实验</a:t>
            </a:r>
          </a:p>
        </p:txBody>
      </p:sp>
      <p:sp>
        <p:nvSpPr>
          <p:cNvPr id="34" name="row-stripe">
            <a:extLst xmlns:a="http://schemas.openxmlformats.org/drawingml/2006/main">
              <a:ext uri="{FF2B5EF4-FFF2-40B4-BE49-F238E27FC236}">
                <a16:creationId xmlns:a16="http://schemas.microsoft.com/office/drawing/2014/main" id="{97155793-000F-49EC-A485-DF26B845F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650"/>
            <a:ext cx="108204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8F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company">
            <a:extLst xmlns:a="http://schemas.openxmlformats.org/drawingml/2006/main">
              <a:ext uri="{FF2B5EF4-FFF2-40B4-BE49-F238E27FC236}">
                <a16:creationId xmlns:a16="http://schemas.microsoft.com/office/drawing/2014/main" id="{9C9AB85E-C1E5-4183-A9DD-652573C43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9700"/>
            <a:ext cx="1676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122033"/>
                </a:solidFill>
              </a:defRPr>
            </a:pPr>
            <a:r>
              <a:rPr sz="1200" b="1">
                <a:solidFill>
                  <a:srgbClr val="122033"/>
                </a:solidFill>
              </a:rPr>
              <a:t>Mistral</a:t>
            </a:r>
          </a:p>
        </p:txBody>
      </p:sp>
      <p:sp>
        <p:nvSpPr>
          <p:cNvPr id="36" name="agent-products">
            <a:extLst xmlns:a="http://schemas.openxmlformats.org/drawingml/2006/main">
              <a:ext uri="{FF2B5EF4-FFF2-40B4-BE49-F238E27FC236}">
                <a16:creationId xmlns:a16="http://schemas.microsoft.com/office/drawing/2014/main" id="{B66B0FD9-C2AE-4C0F-B43B-AE1C9DEF5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21970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Agents API</a:t>
            </a:r>
          </a:p>
        </p:txBody>
      </p:sp>
      <p:sp>
        <p:nvSpPr>
          <p:cNvPr id="37" name="class-use">
            <a:extLst xmlns:a="http://schemas.openxmlformats.org/drawingml/2006/main">
              <a:ext uri="{FF2B5EF4-FFF2-40B4-BE49-F238E27FC236}">
                <a16:creationId xmlns:a16="http://schemas.microsoft.com/office/drawing/2014/main" id="{436D0DA1-D14C-479B-B5A6-6F767ADF5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5219700"/>
            <a:ext cx="428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243349"/>
                </a:solidFill>
              </a:defRPr>
            </a:pPr>
            <a:r>
              <a:rPr sz="1125">
                <a:solidFill>
                  <a:srgbClr val="243349"/>
                </a:solidFill>
              </a:rPr>
              <a:t>企业场景下的工具调用、RAG 与自动化流程</a:t>
            </a:r>
          </a:p>
        </p:txBody>
      </p:sp>
      <p:sp>
        <p:nvSpPr>
          <p:cNvPr id="38" name="takeaway">
            <a:extLst xmlns:a="http://schemas.openxmlformats.org/drawingml/2006/main">
              <a:ext uri="{FF2B5EF4-FFF2-40B4-BE49-F238E27FC236}">
                <a16:creationId xmlns:a16="http://schemas.microsoft.com/office/drawing/2014/main" id="{CFBD4779-D7BC-4ABB-BE45-7DF1B4D27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905500"/>
            <a:ext cx="962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122033"/>
                </a:solidFill>
              </a:defRPr>
            </a:pPr>
            <a:r>
              <a:rPr sz="1350" b="1">
                <a:solidFill>
                  <a:srgbClr val="122033"/>
                </a:solidFill>
              </a:rPr>
              <a:t>判断 agent 好不好，不只看模型分数，还要看工具权限、日志透明度、能否复现、是否接入 verifier。</a:t>
            </a:r>
          </a:p>
        </p:txBody>
      </p:sp>
      <p:sp>
        <p:nvSpPr>
          <p:cNvPr id="39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03A5FE6-DDE2-422F-B370-9A86B6D86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7B8AA0"/>
                </a:solidFill>
              </a:defRPr>
            </a:pPr>
            <a:r>
              <a:rPr sz="1050">
                <a:solidFill>
                  <a:srgbClr val="7B8AA0"/>
                </a:solidFill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150041919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51EF85D2-58AD-44A6-8C82-A69BEC79C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">
            <a:extLst xmlns:a="http://schemas.openxmlformats.org/drawingml/2006/main">
              <a:ext uri="{FF2B5EF4-FFF2-40B4-BE49-F238E27FC236}">
                <a16:creationId xmlns:a16="http://schemas.microsoft.com/office/drawing/2014/main" id="{8ACC2A8E-1CC7-4DDD-892F-A90003AB6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defRPr>
            </a:pPr>
            <a:r>
              <a: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rPr>
              <a:t>Lean 入门 / Session 01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363C2734-414C-472B-A0C5-B24EAE6B5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62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在 Lean 课堂里，怎样选择 AI？</a:t>
            </a:r>
          </a:p>
        </p:txBody>
      </p:sp>
      <p:sp>
        <p:nvSpPr>
          <p:cNvPr id="5" name="divider">
            <a:extLst xmlns:a="http://schemas.openxmlformats.org/drawingml/2006/main">
              <a:ext uri="{FF2B5EF4-FFF2-40B4-BE49-F238E27FC236}">
                <a16:creationId xmlns:a16="http://schemas.microsoft.com/office/drawing/2014/main" id="{EDDA97BB-4B0E-4792-962E-3E031EFBE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80BEB8F-F160-4801-BE9C-9A8A426B9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7B8AA0"/>
                </a:solidFill>
                <a:latin typeface="Arial"/>
                <a:ea typeface="Arial"/>
                <a:cs typeface="Arial"/>
              </a:rPr>
              <a:t>32</a:t>
            </a:r>
          </a:p>
        </p:txBody>
      </p:sp>
      <p:sp>
        <p:nvSpPr>
          <p:cNvPr id="7" name="wide-card">
            <a:extLst xmlns:a="http://schemas.openxmlformats.org/drawingml/2006/main">
              <a:ext uri="{FF2B5EF4-FFF2-40B4-BE49-F238E27FC236}">
                <a16:creationId xmlns:a16="http://schemas.microsoft.com/office/drawing/2014/main" id="{3FB26FE2-5B5B-4008-8ED8-3634C000F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14500"/>
            <a:ext cx="2381250" cy="2524125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</p:sp>
      <p:sp>
        <p:nvSpPr>
          <p:cNvPr id="8" name="wide-title">
            <a:extLst xmlns:a="http://schemas.openxmlformats.org/drawingml/2006/main">
              <a:ext uri="{FF2B5EF4-FFF2-40B4-BE49-F238E27FC236}">
                <a16:creationId xmlns:a16="http://schemas.microsoft.com/office/drawing/2014/main" id="{DB0E2D2A-BE57-428D-A840-52ABA45C3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8859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2563EB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2563EB"/>
                </a:solidFill>
                <a:latin typeface="PingFang SC"/>
                <a:ea typeface="PingFang SC"/>
                <a:cs typeface="PingFang SC"/>
              </a:rPr>
              <a:t>证明路线</a:t>
            </a:r>
          </a:p>
        </p:txBody>
      </p:sp>
      <p:sp>
        <p:nvSpPr>
          <p:cNvPr id="9" name="wide-body">
            <a:extLst xmlns:a="http://schemas.openxmlformats.org/drawingml/2006/main">
              <a:ext uri="{FF2B5EF4-FFF2-40B4-BE49-F238E27FC236}">
                <a16:creationId xmlns:a16="http://schemas.microsoft.com/office/drawing/2014/main" id="{F01B8E3D-E43B-41CE-A7E6-A2D2364FA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324100"/>
            <a:ext cx="2000250" cy="1781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选强推理/强编码模型。</a:t>
            </a:r>
          </a:p>
          <a:p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让 AI 给 lemma 列表、证明分解、可能 tactic，而不是直接相信完整证明。</a:t>
            </a:r>
          </a:p>
        </p:txBody>
      </p:sp>
      <p:sp>
        <p:nvSpPr>
          <p:cNvPr id="10" name="wide-card">
            <a:extLst xmlns:a="http://schemas.openxmlformats.org/drawingml/2006/main">
              <a:ext uri="{FF2B5EF4-FFF2-40B4-BE49-F238E27FC236}">
                <a16:creationId xmlns:a16="http://schemas.microsoft.com/office/drawing/2014/main" id="{51D160E1-00A9-47C1-8007-0C2F79C19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714500"/>
            <a:ext cx="2381250" cy="2524125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</p:sp>
      <p:sp>
        <p:nvSpPr>
          <p:cNvPr id="11" name="wide-title">
            <a:extLst xmlns:a="http://schemas.openxmlformats.org/drawingml/2006/main">
              <a:ext uri="{FF2B5EF4-FFF2-40B4-BE49-F238E27FC236}">
                <a16:creationId xmlns:a16="http://schemas.microsoft.com/office/drawing/2014/main" id="{0711145F-7A14-43B6-99BF-F8A94EFA6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18859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0F766E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F766E"/>
                </a:solidFill>
                <a:latin typeface="PingFang SC"/>
                <a:ea typeface="PingFang SC"/>
                <a:cs typeface="PingFang SC"/>
              </a:rPr>
              <a:t>资料检索</a:t>
            </a:r>
          </a:p>
        </p:txBody>
      </p:sp>
      <p:sp>
        <p:nvSpPr>
          <p:cNvPr id="12" name="wide-body">
            <a:extLst xmlns:a="http://schemas.openxmlformats.org/drawingml/2006/main">
              <a:ext uri="{FF2B5EF4-FFF2-40B4-BE49-F238E27FC236}">
                <a16:creationId xmlns:a16="http://schemas.microsoft.com/office/drawing/2014/main" id="{B5FD4961-59D6-42F4-B6B3-6ECA12CBB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2324100"/>
            <a:ext cx="2000250" cy="1781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选带搜索/引用的工具。</a:t>
            </a:r>
          </a:p>
          <a:p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要求给出处、版本和日期；数学事实再回到 Mathlib / Lean 检查。</a:t>
            </a:r>
          </a:p>
        </p:txBody>
      </p:sp>
      <p:sp>
        <p:nvSpPr>
          <p:cNvPr id="13" name="wide-card">
            <a:extLst xmlns:a="http://schemas.openxmlformats.org/drawingml/2006/main">
              <a:ext uri="{FF2B5EF4-FFF2-40B4-BE49-F238E27FC236}">
                <a16:creationId xmlns:a16="http://schemas.microsoft.com/office/drawing/2014/main" id="{372E4667-E3C5-4285-BA4B-E703DBCD2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714500"/>
            <a:ext cx="2381250" cy="2524125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</p:sp>
      <p:sp>
        <p:nvSpPr>
          <p:cNvPr id="14" name="wide-title">
            <a:extLst xmlns:a="http://schemas.openxmlformats.org/drawingml/2006/main">
              <a:ext uri="{FF2B5EF4-FFF2-40B4-BE49-F238E27FC236}">
                <a16:creationId xmlns:a16="http://schemas.microsoft.com/office/drawing/2014/main" id="{6187C400-5B83-4563-84F7-AC9A8AF2B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8859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7C3AED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7C3AED"/>
                </a:solidFill>
                <a:latin typeface="PingFang SC"/>
                <a:ea typeface="PingFang SC"/>
                <a:cs typeface="PingFang SC"/>
              </a:rPr>
              <a:t>代码修复</a:t>
            </a:r>
          </a:p>
        </p:txBody>
      </p:sp>
      <p:sp>
        <p:nvSpPr>
          <p:cNvPr id="15" name="wide-body">
            <a:extLst xmlns:a="http://schemas.openxmlformats.org/drawingml/2006/main">
              <a:ext uri="{FF2B5EF4-FFF2-40B4-BE49-F238E27FC236}">
                <a16:creationId xmlns:a16="http://schemas.microsoft.com/office/drawing/2014/main" id="{4F20C271-A77D-4B7B-A6B3-8A1C5895B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324100"/>
            <a:ext cx="2000250" cy="1781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选 coding/agent 能力强的模型。</a:t>
            </a:r>
          </a:p>
          <a:p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把错误信息、目标状态、相关 import 一起喂给它，限制修改范围。</a:t>
            </a:r>
          </a:p>
        </p:txBody>
      </p:sp>
      <p:sp>
        <p:nvSpPr>
          <p:cNvPr id="16" name="wide-card">
            <a:extLst xmlns:a="http://schemas.openxmlformats.org/drawingml/2006/main">
              <a:ext uri="{FF2B5EF4-FFF2-40B4-BE49-F238E27FC236}">
                <a16:creationId xmlns:a16="http://schemas.microsoft.com/office/drawing/2014/main" id="{57E8A91B-C278-42BE-94BF-FE4F7E727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1714500"/>
            <a:ext cx="2381250" cy="2524125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</p:sp>
      <p:sp>
        <p:nvSpPr>
          <p:cNvPr id="17" name="wide-title">
            <a:extLst xmlns:a="http://schemas.openxmlformats.org/drawingml/2006/main">
              <a:ext uri="{FF2B5EF4-FFF2-40B4-BE49-F238E27FC236}">
                <a16:creationId xmlns:a16="http://schemas.microsoft.com/office/drawing/2014/main" id="{B90E5F6D-5DB1-483D-BE00-8E3671165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188595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B45309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B45309"/>
                </a:solidFill>
                <a:latin typeface="PingFang SC"/>
                <a:ea typeface="PingFang SC"/>
                <a:cs typeface="PingFang SC"/>
              </a:rPr>
              <a:t>本地部署</a:t>
            </a:r>
          </a:p>
        </p:txBody>
      </p:sp>
      <p:sp>
        <p:nvSpPr>
          <p:cNvPr id="18" name="wide-body">
            <a:extLst xmlns:a="http://schemas.openxmlformats.org/drawingml/2006/main">
              <a:ext uri="{FF2B5EF4-FFF2-40B4-BE49-F238E27FC236}">
                <a16:creationId xmlns:a16="http://schemas.microsoft.com/office/drawing/2014/main" id="{77FD7A95-BCC9-4D31-A75B-F7BA730BE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2324100"/>
            <a:ext cx="2000250" cy="1781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选开放权重模型。</a:t>
            </a:r>
          </a:p>
          <a:p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350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适合隐私、批量实验和课程环境，但仍要注意能力、成本与维护负担。</a:t>
            </a:r>
          </a:p>
        </p:txBody>
      </p:sp>
      <p:sp>
        <p:nvSpPr>
          <p:cNvPr id="19" name="takeaway-card">
            <a:extLst xmlns:a="http://schemas.openxmlformats.org/drawingml/2006/main">
              <a:ext uri="{FF2B5EF4-FFF2-40B4-BE49-F238E27FC236}">
                <a16:creationId xmlns:a16="http://schemas.microsoft.com/office/drawing/2014/main" id="{A0FA9409-957A-4114-A9C1-FD938E9E3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4810125"/>
            <a:ext cx="10001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9525">
            <a:solidFill>
              <a:srgbClr val="B9D7FF"/>
            </a:solidFill>
            <a:prstDash val="solid"/>
          </a:ln>
        </p:spPr>
      </p:sp>
      <p:sp>
        <p:nvSpPr>
          <p:cNvPr id="20" name="takeaway-label">
            <a:extLst xmlns:a="http://schemas.openxmlformats.org/drawingml/2006/main">
              <a:ext uri="{FF2B5EF4-FFF2-40B4-BE49-F238E27FC236}">
                <a16:creationId xmlns:a16="http://schemas.microsoft.com/office/drawing/2014/main" id="{7A96B08E-EDFD-4237-BD11-6B4FCE69D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0046C7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46C7"/>
                </a:solidFill>
                <a:latin typeface="PingFang SC"/>
                <a:ea typeface="PingFang SC"/>
                <a:cs typeface="PingFang SC"/>
              </a:rPr>
              <a:t>课堂原则</a:t>
            </a:r>
          </a:p>
        </p:txBody>
      </p:sp>
      <p:sp>
        <p:nvSpPr>
          <p:cNvPr id="21" name="takeaway-text">
            <a:extLst xmlns:a="http://schemas.openxmlformats.org/drawingml/2006/main">
              <a:ext uri="{FF2B5EF4-FFF2-40B4-BE49-F238E27FC236}">
                <a16:creationId xmlns:a16="http://schemas.microsoft.com/office/drawing/2014/main" id="{F5036490-F484-4B23-A67C-9435A7DC2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981575"/>
            <a:ext cx="7715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800">
                <a:solidFill>
                  <a:srgbClr val="0F172A"/>
                </a:solidFill>
                <a:latin typeface="PingFang SC"/>
                <a:ea typeface="PingFang SC"/>
                <a:cs typeface="PingFang SC"/>
              </a:defRPr>
            </a:pPr>
            <a:r>
              <a:rPr sz="1800">
                <a:solidFill>
                  <a:srgbClr val="0F172A"/>
                </a:solidFill>
                <a:latin typeface="PingFang SC"/>
                <a:ea typeface="PingFang SC"/>
                <a:cs typeface="PingFang SC"/>
              </a:rPr>
              <a:t>AI 负责提出候选；学生负责理解与拆解；Lean 内核负责给出可检查的最终证据。</a:t>
            </a:r>
          </a:p>
        </p:txBody>
      </p:sp>
    </p:spTree>
    <p:extLst>
      <p:ext uri="{BB962C8B-B14F-4D97-AF65-F5344CB8AC3E}">
        <p14:creationId xmlns:p14="http://schemas.microsoft.com/office/powerpoint/2010/main" val="1316917485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EC398D0-C7F2-49FA-B7AC-A6C1391E3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F111D865-9101-4C61-8CA6-341A3A0AA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AI 在数学学习中擅长什么？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E3BA2A93-20F0-4AAC-8AB4-C9F69CFF9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72AF15D1-C824-4DA0-951C-4764427E3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09750"/>
            <a:ext cx="3048000" cy="2571750"/>
          </a:xfrm>
          <a:prstGeom xmlns:a="http://schemas.openxmlformats.org/drawingml/2006/main" prst="roundRect">
            <a:avLst>
              <a:gd name="adj" fmla="val 8148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1F5E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FD6F07B0-D0D4-43CD-933F-BA6B6B4E0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09800"/>
            <a:ext cx="2324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F5EFF"/>
                </a:solidFill>
              </a:defRPr>
            </a:pPr>
            <a:r>
              <a:rPr sz="2550" b="1">
                <a:solidFill>
                  <a:srgbClr val="1F5EFF"/>
                </a:solidFill>
              </a:rPr>
              <a:t>探索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2FDE2726-0E03-4D15-A011-69DECFF77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009900"/>
            <a:ext cx="22479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132033"/>
                </a:solidFill>
              </a:defRPr>
            </a:pPr>
            <a:r>
              <a:rPr sz="1725" b="0">
                <a:solidFill>
                  <a:srgbClr val="132033"/>
                </a:solidFill>
              </a:rPr>
              <a:t>快速生成例子、猜想、证明路线，帮助打开思路。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2CD40ACD-DCFD-4C6A-A168-CBBF54FB1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809750"/>
            <a:ext cx="3048000" cy="2571750"/>
          </a:xfrm>
          <a:prstGeom xmlns:a="http://schemas.openxmlformats.org/drawingml/2006/main" prst="roundRect">
            <a:avLst>
              <a:gd name="adj" fmla="val 8148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14966B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FEA5EEB1-37A9-4BBD-A0B4-DB7F8E3B8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209800"/>
            <a:ext cx="2324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4966B"/>
                </a:solidFill>
              </a:defRPr>
            </a:pPr>
            <a:r>
              <a:rPr sz="2550" b="1">
                <a:solidFill>
                  <a:srgbClr val="14966B"/>
                </a:solidFill>
              </a:rPr>
              <a:t>解释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BCF93E12-6282-4582-92FE-DDD4C943B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09900"/>
            <a:ext cx="22479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132033"/>
                </a:solidFill>
              </a:defRPr>
            </a:pPr>
            <a:r>
              <a:rPr sz="1725" b="0">
                <a:solidFill>
                  <a:srgbClr val="132033"/>
                </a:solidFill>
              </a:rPr>
              <a:t>把陌生定义换一种说法，给出类比和小例子。</a:t>
            </a: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4F375357-D6B8-4FB3-9DAA-1BC6ADE96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809750"/>
            <a:ext cx="3048000" cy="2571750"/>
          </a:xfrm>
          <a:prstGeom xmlns:a="http://schemas.openxmlformats.org/drawingml/2006/main" prst="roundRect">
            <a:avLst>
              <a:gd name="adj" fmla="val 8148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B7791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84AA3A1C-6E80-4787-B6A9-96BCCED66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209800"/>
            <a:ext cx="2324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B7791F"/>
                </a:solidFill>
              </a:defRPr>
            </a:pPr>
            <a:r>
              <a:rPr sz="2550" b="1">
                <a:solidFill>
                  <a:srgbClr val="B7791F"/>
                </a:solidFill>
              </a:rPr>
              <a:t>协作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6C564CD-EB65-43AF-A48A-0E5810315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009900"/>
            <a:ext cx="22479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132033"/>
                </a:solidFill>
              </a:defRPr>
            </a:pPr>
            <a:r>
              <a:rPr sz="1725" b="0">
                <a:solidFill>
                  <a:srgbClr val="132033"/>
                </a:solidFill>
              </a:rPr>
              <a:t>改写草稿、补全代码、指出可能缺口。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50383102-8CCA-43A7-9754-7C3F987DD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191125"/>
            <a:ext cx="9791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32033"/>
                </a:solidFill>
              </a:defRPr>
            </a:pPr>
            <a:r>
              <a:rPr sz="2100" b="1">
                <a:solidFill>
                  <a:srgbClr val="132033"/>
                </a:solidFill>
              </a:rPr>
              <a:t>适合让 AI 做“副驾驶”：拓宽思路、降低上手门槛、加快草稿迭代。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B6CBFFF8-8C54-48AB-A7E6-26F652EC6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1096441977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6A552E5-BCB7-4E25-8BD7-F68809BA3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80BF0950-55C4-4F08-9D3F-4D79DB539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AI 幻觉：数学里最危险的不足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867E93F8-A695-46A6-A627-6D128F736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E9D24A3F-5646-4829-BF2F-19D346151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762125"/>
            <a:ext cx="4524375" cy="3000375"/>
          </a:xfrm>
          <a:prstGeom xmlns:a="http://schemas.openxmlformats.org/drawingml/2006/main" prst="roundRect">
            <a:avLst>
              <a:gd name="adj" fmla="val 6984"/>
            </a:avLst>
          </a:prstGeom>
          <a:solidFill xmlns:a="http://schemas.openxmlformats.org/drawingml/2006/main">
            <a:srgbClr val="FDEDEC"/>
          </a:solidFill>
          <a:ln xmlns:a="http://schemas.openxmlformats.org/drawingml/2006/main" w="9525">
            <a:solidFill>
              <a:srgbClr val="E7A7A3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621D1DA-108D-4E05-BE27-FD15B91E5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143125"/>
            <a:ext cx="37623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C2413B"/>
                </a:solidFill>
              </a:defRPr>
            </a:pPr>
            <a:r>
              <a:rPr sz="2550" b="1">
                <a:solidFill>
                  <a:srgbClr val="C2413B"/>
                </a:solidFill>
              </a:rPr>
              <a:t>看起来像证明</a:t>
            </a:r>
          </a:p>
          <a:p xmlns:a="http://schemas.openxmlformats.org/drawingml/2006/main">
            <a:pPr algn="ctr">
              <a:buNone/>
              <a:defRPr sz="2550" b="1">
                <a:solidFill>
                  <a:srgbClr val="C2413B"/>
                </a:solidFill>
              </a:defRPr>
            </a:pPr>
            <a:r>
              <a:rPr sz="2550" b="1">
                <a:solidFill>
                  <a:srgbClr val="C2413B"/>
                </a:solidFill>
              </a:rPr>
              <a:t>不等于就是证明</a:t>
            </a:r>
          </a:p>
        </p:txBody>
      </p:sp>
      <p:sp>
        <p:nvSpPr>
          <p:cNvPr id="7" name="椭圆 6">
            <a:extLst xmlns:a="http://schemas.openxmlformats.org/drawingml/2006/main">
              <a:ext uri="{FF2B5EF4-FFF2-40B4-BE49-F238E27FC236}">
                <a16:creationId xmlns:a16="http://schemas.microsoft.com/office/drawing/2014/main" id="{DEDE023C-B48D-4DCF-B558-641C6CE70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219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413B"/>
          </a:solidFill>
          <a:ln xmlns:a="http://schemas.openxmlformats.org/drawingml/2006/main" w="0">
            <a:solidFill>
              <a:srgbClr val="C2413B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F3737B30-08B1-4CE4-A162-C7ED9DA8A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143250"/>
            <a:ext cx="3162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编造不存在的定理名或引用。</a:t>
            </a:r>
          </a:p>
        </p:txBody>
      </p:sp>
      <p:sp>
        <p:nvSpPr>
          <p:cNvPr id="9" name="椭圆 8">
            <a:extLst xmlns:a="http://schemas.openxmlformats.org/drawingml/2006/main">
              <a:ext uri="{FF2B5EF4-FFF2-40B4-BE49-F238E27FC236}">
                <a16:creationId xmlns:a16="http://schemas.microsoft.com/office/drawing/2014/main" id="{C6093D62-09D4-4952-AD03-0DE68E079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00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413B"/>
          </a:solidFill>
          <a:ln xmlns:a="http://schemas.openxmlformats.org/drawingml/2006/main" w="0">
            <a:solidFill>
              <a:srgbClr val="C2413B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3CB37F9E-A49F-4DFA-BAFC-8363A33E0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524250"/>
            <a:ext cx="3162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跳过关键引理，把直觉当结论。</a:t>
            </a:r>
          </a:p>
        </p:txBody>
      </p:sp>
      <p:sp>
        <p:nvSpPr>
          <p:cNvPr id="11" name="椭圆 10">
            <a:extLst xmlns:a="http://schemas.openxmlformats.org/drawingml/2006/main">
              <a:ext uri="{FF2B5EF4-FFF2-40B4-BE49-F238E27FC236}">
                <a16:creationId xmlns:a16="http://schemas.microsoft.com/office/drawing/2014/main" id="{394B8527-02B9-4EEC-BC5F-486714916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981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413B"/>
          </a:solidFill>
          <a:ln xmlns:a="http://schemas.openxmlformats.org/drawingml/2006/main" w="0">
            <a:solidFill>
              <a:srgbClr val="C2413B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552F09F6-CFE4-4BC9-8A30-C65884761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905250"/>
            <a:ext cx="3162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符号、条件、量词悄悄改变。</a:t>
            </a:r>
          </a:p>
        </p:txBody>
      </p:sp>
      <p:sp>
        <p:nvSpPr>
          <p:cNvPr id="13" name="椭圆 12">
            <a:extLst xmlns:a="http://schemas.openxmlformats.org/drawingml/2006/main">
              <a:ext uri="{FF2B5EF4-FFF2-40B4-BE49-F238E27FC236}">
                <a16:creationId xmlns:a16="http://schemas.microsoft.com/office/drawing/2014/main" id="{B8A6AC57-072B-4B2A-B013-67B4AD781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62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2413B"/>
          </a:solidFill>
          <a:ln xmlns:a="http://schemas.openxmlformats.org/drawingml/2006/main" w="0">
            <a:solidFill>
              <a:srgbClr val="C2413B"/>
            </a:solidFill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00625807-C4CF-4B9E-AF78-A5546BC0A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286250"/>
            <a:ext cx="3162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给出能读顺但不能检查的推理。</a:t>
            </a: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DD95F468-F75A-4364-B62F-4A2A96207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62125"/>
            <a:ext cx="4333875" cy="3000375"/>
          </a:xfrm>
          <a:prstGeom xmlns:a="http://schemas.openxmlformats.org/drawingml/2006/main" prst="roundRect">
            <a:avLst>
              <a:gd name="adj" fmla="val 698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E6AFDD15-A109-4FD4-855C-8FC2FBF0C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143125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132033"/>
                </a:solidFill>
              </a:defRPr>
            </a:pPr>
            <a:r>
              <a:rPr sz="2325" b="1">
                <a:solidFill>
                  <a:srgbClr val="132033"/>
                </a:solidFill>
              </a:rPr>
              <a:t>为什么会发生？</a:t>
            </a:r>
          </a:p>
        </p:txBody>
      </p:sp>
      <p:sp>
        <p:nvSpPr>
          <p:cNvPr id="17" name="椭圆 16">
            <a:extLst xmlns:a="http://schemas.openxmlformats.org/drawingml/2006/main">
              <a:ext uri="{FF2B5EF4-FFF2-40B4-BE49-F238E27FC236}">
                <a16:creationId xmlns:a16="http://schemas.microsoft.com/office/drawing/2014/main" id="{43F34B4F-91B6-4801-9FD4-330F66F85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9813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791F"/>
          </a:solidFill>
          <a:ln xmlns:a="http://schemas.openxmlformats.org/drawingml/2006/main" w="0">
            <a:solidFill>
              <a:srgbClr val="B7791F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AC0A117-34F0-4151-84DC-728127DDB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905125"/>
            <a:ext cx="2971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语言模型优先生成“像真的文本”。</a:t>
            </a:r>
          </a:p>
        </p:txBody>
      </p:sp>
      <p:sp>
        <p:nvSpPr>
          <p:cNvPr id="19" name="椭圆 18">
            <a:extLst xmlns:a="http://schemas.openxmlformats.org/drawingml/2006/main">
              <a:ext uri="{FF2B5EF4-FFF2-40B4-BE49-F238E27FC236}">
                <a16:creationId xmlns:a16="http://schemas.microsoft.com/office/drawing/2014/main" id="{3CAD4772-22B5-4F4F-ABAF-BFE8CF2DE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766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791F"/>
          </a:solidFill>
          <a:ln xmlns:a="http://schemas.openxmlformats.org/drawingml/2006/main" w="0">
            <a:solidFill>
              <a:srgbClr val="B7791F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82D225E-0AB0-47C1-B05B-F1B524F99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400425"/>
            <a:ext cx="2971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它不天然维护全局数学依赖。</a:t>
            </a:r>
          </a:p>
        </p:txBody>
      </p:sp>
      <p:sp>
        <p:nvSpPr>
          <p:cNvPr id="21" name="椭圆 20">
            <a:extLst xmlns:a="http://schemas.openxmlformats.org/drawingml/2006/main">
              <a:ext uri="{FF2B5EF4-FFF2-40B4-BE49-F238E27FC236}">
                <a16:creationId xmlns:a16="http://schemas.microsoft.com/office/drawing/2014/main" id="{4FF93A77-0324-4FB2-A863-393E1F41A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9719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791F"/>
          </a:solidFill>
          <a:ln xmlns:a="http://schemas.openxmlformats.org/drawingml/2006/main" w="0">
            <a:solidFill>
              <a:srgbClr val="B7791F"/>
            </a:solidFill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C93B93E2-EA7E-43C1-AC80-D550F6F9A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895725"/>
            <a:ext cx="2971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没有外部检查时，错误可能很流畅。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C3CB8F91-0733-41B0-ADCA-3990D2657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286375"/>
            <a:ext cx="933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32033"/>
                </a:solidFill>
              </a:defRPr>
            </a:pPr>
            <a:r>
              <a:rPr sz="2250" b="1">
                <a:solidFill>
                  <a:srgbClr val="132033"/>
                </a:solidFill>
              </a:rPr>
              <a:t>因此：AI 输出要当作候选草稿，而不是最终证据。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EA063E74-3C45-4E87-BB49-E6A027A6B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1021602919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D67D95B-6614-4F73-A6A7-D8D9D9736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546D7BF-CD2A-4225-A9FE-19A57B361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应对幻觉：把 AI 输出变成可检查对象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6C17A420-A313-4676-BF6D-D26771343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B765FADA-9514-4011-BB96-DF8A8E4D6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52625"/>
            <a:ext cx="2238375" cy="2476500"/>
          </a:xfrm>
          <a:prstGeom xmlns:a="http://schemas.openxmlformats.org/drawingml/2006/main" prst="roundRect">
            <a:avLst>
              <a:gd name="adj" fmla="val 9362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1F5E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65830BB-5A05-4174-B09E-073ED28EE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171700"/>
            <a:ext cx="590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F5EFF"/>
                </a:solidFill>
              </a:defRPr>
            </a:pPr>
            <a:r>
              <a:rPr sz="2700" b="1">
                <a:solidFill>
                  <a:srgbClr val="1F5EFF"/>
                </a:solidFill>
              </a:rPr>
              <a:t>1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9FC90773-0FFB-4925-8CD3-CD0B21AB5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1465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32033"/>
                </a:solidFill>
              </a:defRPr>
            </a:pPr>
            <a:r>
              <a:rPr sz="2100" b="1">
                <a:solidFill>
                  <a:srgbClr val="132033"/>
                </a:solidFill>
              </a:rPr>
              <a:t>问清目标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66747099-76E6-4684-96FB-F1912B2BE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467100"/>
            <a:ext cx="16668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536170"/>
                </a:solidFill>
              </a:defRPr>
            </a:pPr>
            <a:r>
              <a:rPr sz="1350" b="0">
                <a:solidFill>
                  <a:srgbClr val="536170"/>
                </a:solidFill>
              </a:rPr>
              <a:t>先写出精确 statement，确认变量、条件、量词。</a:t>
            </a:r>
          </a:p>
        </p:txBody>
      </p:sp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A88CD761-3440-4A4B-91DC-D7054B3D3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1952625"/>
            <a:ext cx="2238375" cy="2476500"/>
          </a:xfrm>
          <a:prstGeom xmlns:a="http://schemas.openxmlformats.org/drawingml/2006/main" prst="roundRect">
            <a:avLst>
              <a:gd name="adj" fmla="val 9362"/>
            </a:avLst>
          </a:prstGeom>
          <a:solidFill xmlns:a="http://schemas.openxmlformats.org/drawingml/2006/main">
            <a:srgbClr val="E7F7F7"/>
          </a:solidFill>
          <a:ln xmlns:a="http://schemas.openxmlformats.org/drawingml/2006/main" w="9525">
            <a:solidFill>
              <a:srgbClr val="1EA7A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E954104C-1011-4051-A3FA-AC85F78BF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2171700"/>
            <a:ext cx="590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EA7A8"/>
                </a:solidFill>
              </a:defRPr>
            </a:pPr>
            <a:r>
              <a:rPr sz="2700" b="1">
                <a:solidFill>
                  <a:srgbClr val="1EA7A8"/>
                </a:solidFill>
              </a:rPr>
              <a:t>2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C48D842A-9A7F-493A-92D7-D78C52777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91465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32033"/>
                </a:solidFill>
              </a:defRPr>
            </a:pPr>
            <a:r>
              <a:rPr sz="2100" b="1">
                <a:solidFill>
                  <a:srgbClr val="132033"/>
                </a:solidFill>
              </a:rPr>
              <a:t>拆小步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8C8B906B-40BA-4D9F-A267-C28D05B92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3467100"/>
            <a:ext cx="16668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536170"/>
                </a:solidFill>
              </a:defRPr>
            </a:pPr>
            <a:r>
              <a:rPr sz="1350" b="0">
                <a:solidFill>
                  <a:srgbClr val="536170"/>
                </a:solidFill>
              </a:rPr>
              <a:t>要求 AI 给出 lemma 列表，而不是一整段长证明。</a:t>
            </a:r>
          </a:p>
        </p:txBody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0FF45D53-9634-46E8-8520-373D5FC74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952625"/>
            <a:ext cx="2238375" cy="2476500"/>
          </a:xfrm>
          <a:prstGeom xmlns:a="http://schemas.openxmlformats.org/drawingml/2006/main" prst="roundRect">
            <a:avLst>
              <a:gd name="adj" fmla="val 9362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B7791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F63530F2-ED9B-4816-80DF-57BF4BD97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171700"/>
            <a:ext cx="590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B7791F"/>
                </a:solidFill>
              </a:defRPr>
            </a:pPr>
            <a:r>
              <a:rPr sz="2700" b="1">
                <a:solidFill>
                  <a:srgbClr val="B7791F"/>
                </a:solidFill>
              </a:rPr>
              <a:t>3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DF2BFD1F-C34B-474A-A5E9-11A1C79CB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91465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32033"/>
                </a:solidFill>
              </a:defRPr>
            </a:pPr>
            <a:r>
              <a:rPr sz="2100" b="1">
                <a:solidFill>
                  <a:srgbClr val="132033"/>
                </a:solidFill>
              </a:rPr>
              <a:t>查来源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491996F6-F890-4D3B-9D4D-2A87E05BB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467100"/>
            <a:ext cx="16668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536170"/>
                </a:solidFill>
              </a:defRPr>
            </a:pPr>
            <a:r>
              <a:rPr sz="1350" b="0">
                <a:solidFill>
                  <a:srgbClr val="536170"/>
                </a:solidFill>
              </a:rPr>
              <a:t>定理名、定义、API 用 #check / #find / 文档核对。</a:t>
            </a: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27DB8C28-D029-4539-B1D6-2DC6FE682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952625"/>
            <a:ext cx="2238375" cy="2476500"/>
          </a:xfrm>
          <a:prstGeom xmlns:a="http://schemas.openxmlformats.org/drawingml/2006/main" prst="roundRect">
            <a:avLst>
              <a:gd name="adj" fmla="val 9362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14966B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092B2F36-980D-40BD-B91C-BD0D60810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0275" y="2171700"/>
            <a:ext cx="590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4966B"/>
                </a:solidFill>
              </a:defRPr>
            </a:pPr>
            <a:r>
              <a:rPr sz="2700" b="1">
                <a:solidFill>
                  <a:srgbClr val="14966B"/>
                </a:solidFill>
              </a:rPr>
              <a:t>4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5B5D659F-0792-4A9A-AF01-4F9832ECE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914650"/>
            <a:ext cx="16668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32033"/>
                </a:solidFill>
              </a:defRPr>
            </a:pPr>
            <a:r>
              <a:rPr sz="2100" b="1">
                <a:solidFill>
                  <a:srgbClr val="132033"/>
                </a:solidFill>
              </a:rPr>
              <a:t>机器检查</a:t>
            </a: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8C5FB275-ED7F-4A16-A931-D9CBFB79A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467100"/>
            <a:ext cx="16668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536170"/>
                </a:solidFill>
              </a:defRPr>
            </a:pPr>
            <a:r>
              <a:rPr sz="1350" b="0">
                <a:solidFill>
                  <a:srgbClr val="536170"/>
                </a:solidFill>
              </a:rPr>
              <a:t>把关键步骤放进 Lean，让 kernel 给最后判断。</a:t>
            </a: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3C3C05A5-11D5-4598-B3A3-55868E6B0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219700"/>
            <a:ext cx="9753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132033"/>
                </a:solidFill>
              </a:defRPr>
            </a:pPr>
            <a:r>
              <a:rPr sz="2025" b="1">
                <a:solidFill>
                  <a:srgbClr val="132033"/>
                </a:solidFill>
              </a:rPr>
              <a:t>课堂工作流：AI 负责提出候选，学生负责理解与拆解，Lean 负责机械检查。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F31AD686-582A-4465-A8C9-752582D52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150952426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1320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9CC7CBA-CB72-4875-8B2F-23977E814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1047750"/>
            <a:ext cx="7810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现在开始写 Lean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E5B11EC-2326-4C03-937E-257016D0A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095500"/>
            <a:ext cx="7429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250" b="0">
                <a:solidFill>
                  <a:srgbClr val="DCE6F3"/>
                </a:solidFill>
              </a:defRPr>
            </a:pPr>
            <a:r>
              <a:rPr sz="2250" b="0">
                <a:solidFill>
                  <a:srgbClr val="DCE6F3"/>
                </a:solidFill>
              </a:rPr>
              <a:t>先不要急着证明复杂定理。</a:t>
            </a:r>
          </a:p>
          <a:p xmlns:a="http://schemas.openxmlformats.org/drawingml/2006/main">
            <a:pPr algn="l">
              <a:buNone/>
              <a:defRPr sz="2250" b="0">
                <a:solidFill>
                  <a:srgbClr val="DCE6F3"/>
                </a:solidFill>
              </a:defRPr>
            </a:pPr>
            <a:r>
              <a:rPr sz="2250" b="0">
                <a:solidFill>
                  <a:srgbClr val="DCE6F3"/>
                </a:solidFill>
              </a:rPr>
              <a:t>我们从一个问题开始：Lean 如何看待“表达式”？</a:t>
            </a:r>
          </a:p>
        </p:txBody>
      </p:sp>
      <p:sp>
        <p:nvSpPr>
          <p:cNvPr id="4" name="圆角矩形 3">
            <a:extLst xmlns:a="http://schemas.openxmlformats.org/drawingml/2006/main">
              <a:ext uri="{FF2B5EF4-FFF2-40B4-BE49-F238E27FC236}">
                <a16:creationId xmlns:a16="http://schemas.microsoft.com/office/drawing/2014/main" id="{07169305-2E48-4A9E-80D0-D34A6B5BB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1676400"/>
            <a:ext cx="3714750" cy="180975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5" name="矩形 4">
            <a:hlinkClick xmlns:r="http://schemas.openxmlformats.org/officeDocument/2006/relationships" xmlns:a="http://schemas.openxmlformats.org/drawingml/2006/main" r:id="R5e08e3d98e8f465a"/>
            <a:extLst xmlns:a="http://schemas.openxmlformats.org/drawingml/2006/main">
              <a:ext uri="{FF2B5EF4-FFF2-40B4-BE49-F238E27FC236}">
                <a16:creationId xmlns:a16="http://schemas.microsoft.com/office/drawing/2014/main" id="{1494AFA7-17EA-4E59-902E-960175518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847850"/>
            <a:ext cx="3333750" cy="1543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33"/>
                </a:solidFill>
              </a:defRPr>
            </a:pPr>
            <a:r>
              <a:rPr sz="1875" b="0">
                <a:solidFill>
                  <a:srgbClr val="172033"/>
                </a:solidFill>
              </a:rPr>
              <a:t>#check Nat</a:t>
            </a:r>
          </a:p>
          <a:p xmlns:a="http://schemas.openxmlformats.org/drawingml/2006/main">
            <a:pPr algn="l">
              <a:buNone/>
              <a:defRPr sz="1875" b="0">
                <a:solidFill>
                  <a:srgbClr val="172033"/>
                </a:solidFill>
              </a:defRPr>
            </a:pPr>
            <a:r>
              <a:rPr sz="1875" b="0">
                <a:solidFill>
                  <a:srgbClr val="172033"/>
                </a:solidFill>
              </a:rPr>
              <a:t>#check 37</a:t>
            </a:r>
          </a:p>
          <a:p xmlns:a="http://schemas.openxmlformats.org/drawingml/2006/main">
            <a:pPr algn="l">
              <a:buNone/>
              <a:defRPr sz="1875" b="0">
                <a:solidFill>
                  <a:srgbClr val="172033"/>
                </a:solidFill>
              </a:defRPr>
            </a:pPr>
            <a:r>
              <a:rPr sz="1875" b="0">
                <a:solidFill>
                  <a:srgbClr val="172033"/>
                </a:solidFill>
              </a:rPr>
              <a:t>#eval 2 + 3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0B7C09AF-E1BB-426C-BE1B-AFBDB3947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24375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8EC5FF"/>
                </a:solidFill>
              </a:defRPr>
            </a:pPr>
            <a:r>
              <a:rPr sz="2250" b="1">
                <a:solidFill>
                  <a:srgbClr val="8EC5FF"/>
                </a:solidFill>
              </a:rPr>
              <a:t>核心习惯：每写一行，看 Infoview 的目标和类型。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380677EB-3F6B-41CB-A26B-CEF39FF79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366285891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030A9729-E5C8-4C10-8A34-956FB95F4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">
            <a:extLst xmlns:a="http://schemas.openxmlformats.org/drawingml/2006/main">
              <a:ext uri="{FF2B5EF4-FFF2-40B4-BE49-F238E27FC236}">
                <a16:creationId xmlns:a16="http://schemas.microsoft.com/office/drawing/2014/main" id="{94EB7BD4-ABF3-411C-A956-ED2E23F04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defRPr>
            </a:pPr>
            <a:r>
              <a: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rPr>
              <a:t>Lean 入门 / Session 01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5783FF8-103F-4DE8-A8F0-8130D03CB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62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进入 Lean 前：类型论的三个核心想法</a:t>
            </a:r>
          </a:p>
        </p:txBody>
      </p:sp>
      <p:sp>
        <p:nvSpPr>
          <p:cNvPr id="5" name="divider">
            <a:extLst xmlns:a="http://schemas.openxmlformats.org/drawingml/2006/main">
              <a:ext uri="{FF2B5EF4-FFF2-40B4-BE49-F238E27FC236}">
                <a16:creationId xmlns:a16="http://schemas.microsoft.com/office/drawing/2014/main" id="{2A826997-FB10-4220-87CC-BBF918103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C058CF64-28FE-4DDE-ADC2-7F4B54633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7B8AA0"/>
                </a:solidFill>
                <a:latin typeface="Arial"/>
                <a:ea typeface="Arial"/>
                <a:cs typeface="Arial"/>
              </a:rPr>
              <a:t>37</a:t>
            </a:r>
          </a:p>
        </p:txBody>
      </p:sp>
      <p:sp>
        <p:nvSpPr>
          <p:cNvPr id="7" name="subtitle">
            <a:extLst xmlns:a="http://schemas.openxmlformats.org/drawingml/2006/main">
              <a:ext uri="{FF2B5EF4-FFF2-40B4-BE49-F238E27FC236}">
                <a16:creationId xmlns:a16="http://schemas.microsoft.com/office/drawing/2014/main" id="{867F28A4-9154-493A-8298-E2877EFCE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466850"/>
            <a:ext cx="1019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500">
                <a:solidFill>
                  <a:srgbClr val="475569"/>
                </a:solidFill>
                <a:latin typeface="PingFang SC"/>
                <a:ea typeface="PingFang SC"/>
                <a:cs typeface="PingFang SC"/>
              </a:defRPr>
            </a:pPr>
            <a:r>
              <a:rPr sz="1500">
                <a:solidFill>
                  <a:srgbClr val="475569"/>
                </a:solidFill>
                <a:latin typeface="PingFang SC"/>
                <a:ea typeface="PingFang SC"/>
                <a:cs typeface="PingFang SC"/>
              </a:rPr>
              <a:t>Lean 的证明不是自然语言段落，而是在类型论里构造对象。先记住这三个直觉就够了。</a:t>
            </a:r>
          </a:p>
        </p:txBody>
      </p:sp>
      <p:sp>
        <p:nvSpPr>
          <p:cNvPr id="8" name="idea-card">
            <a:extLst xmlns:a="http://schemas.openxmlformats.org/drawingml/2006/main">
              <a:ext uri="{FF2B5EF4-FFF2-40B4-BE49-F238E27FC236}">
                <a16:creationId xmlns:a16="http://schemas.microsoft.com/office/drawing/2014/main" id="{A16A83C8-071E-472E-95D6-421B1C4BF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95500"/>
            <a:ext cx="3286125" cy="23812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9" name="idea-number">
            <a:extLst xmlns:a="http://schemas.openxmlformats.org/drawingml/2006/main">
              <a:ext uri="{FF2B5EF4-FFF2-40B4-BE49-F238E27FC236}">
                <a16:creationId xmlns:a16="http://schemas.microsoft.com/office/drawing/2014/main" id="{B242D59F-6540-47A4-9A53-6838362D8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3241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idea-number-text">
            <a:extLst xmlns:a="http://schemas.openxmlformats.org/drawingml/2006/main">
              <a:ext uri="{FF2B5EF4-FFF2-40B4-BE49-F238E27FC236}">
                <a16:creationId xmlns:a16="http://schemas.microsoft.com/office/drawing/2014/main" id="{8B262CF8-C52F-40A3-9CA0-41B6A6C24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390775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1</a:t>
            </a:r>
          </a:p>
        </p:txBody>
      </p:sp>
      <p:sp>
        <p:nvSpPr>
          <p:cNvPr id="11" name="idea-title">
            <a:extLst xmlns:a="http://schemas.openxmlformats.org/drawingml/2006/main">
              <a:ext uri="{FF2B5EF4-FFF2-40B4-BE49-F238E27FC236}">
                <a16:creationId xmlns:a16="http://schemas.microsoft.com/office/drawing/2014/main" id="{2DD7322E-D2F6-4247-A338-F84DB3E2C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3526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2563EB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2563EB"/>
                </a:solidFill>
                <a:latin typeface="PingFang SC"/>
                <a:ea typeface="PingFang SC"/>
                <a:cs typeface="PingFang SC"/>
              </a:rPr>
              <a:t>表达式都有类型</a:t>
            </a:r>
          </a:p>
        </p:txBody>
      </p:sp>
      <p:sp>
        <p:nvSpPr>
          <p:cNvPr id="12" name="idea-body">
            <a:hlinkClick xmlns:r="http://schemas.openxmlformats.org/officeDocument/2006/relationships" xmlns:a="http://schemas.openxmlformats.org/drawingml/2006/main" r:id="Rcb04b745b55c424a"/>
            <a:extLst xmlns:a="http://schemas.openxmlformats.org/drawingml/2006/main">
              <a:ext uri="{FF2B5EF4-FFF2-40B4-BE49-F238E27FC236}">
                <a16:creationId xmlns:a16="http://schemas.microsoft.com/office/drawing/2014/main" id="{31787A49-A8AA-4194-A4FA-3FDE20328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971800"/>
            <a:ext cx="2714625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05000"/>
              </a:lnSpc>
              <a:buNone/>
              <a:def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#check 2</a:t>
            </a:r>
          </a:p>
          <a:p xmlns:a="http://schemas.openxmlformats.org/drawingml/2006/main">
            <a:pPr>
              <a:lnSpc>
                <a:spcPct val="105000"/>
              </a:lnSpc>
              <a:buNone/>
              <a:def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-- 2 : Nat</a:t>
            </a:r>
          </a:p>
          <a:p xmlns:a="http://schemas.openxmlformats.org/drawingml/2006/main"/>
          <a:p xmlns:a="http://schemas.openxmlformats.org/drawingml/2006/main">
            <a:pPr>
              <a:lnSpc>
                <a:spcPct val="105000"/>
              </a:lnSpc>
              <a:buNone/>
              <a:def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#check Nat</a:t>
            </a:r>
          </a:p>
          <a:p xmlns:a="http://schemas.openxmlformats.org/drawingml/2006/main">
            <a:pPr>
              <a:lnSpc>
                <a:spcPct val="105000"/>
              </a:lnSpc>
              <a:buNone/>
              <a:def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-- Nat : Type</a:t>
            </a:r>
          </a:p>
        </p:txBody>
      </p:sp>
      <p:sp>
        <p:nvSpPr>
          <p:cNvPr id="13" name="idea-card">
            <a:extLst xmlns:a="http://schemas.openxmlformats.org/drawingml/2006/main">
              <a:ext uri="{FF2B5EF4-FFF2-40B4-BE49-F238E27FC236}">
                <a16:creationId xmlns:a16="http://schemas.microsoft.com/office/drawing/2014/main" id="{F3E96C97-8FBC-46B5-A1D5-E27F14B17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3286125" cy="23812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4" name="idea-number">
            <a:extLst xmlns:a="http://schemas.openxmlformats.org/drawingml/2006/main">
              <a:ext uri="{FF2B5EF4-FFF2-40B4-BE49-F238E27FC236}">
                <a16:creationId xmlns:a16="http://schemas.microsoft.com/office/drawing/2014/main" id="{38CA1CCF-B9BC-4A2D-AC82-D90381BE1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241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idea-number-text">
            <a:extLst xmlns:a="http://schemas.openxmlformats.org/drawingml/2006/main">
              <a:ext uri="{FF2B5EF4-FFF2-40B4-BE49-F238E27FC236}">
                <a16:creationId xmlns:a16="http://schemas.microsoft.com/office/drawing/2014/main" id="{6808814A-FAEB-4198-9CEB-4024441E5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90775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2</a:t>
            </a:r>
          </a:p>
        </p:txBody>
      </p:sp>
      <p:sp>
        <p:nvSpPr>
          <p:cNvPr id="16" name="idea-title">
            <a:extLst xmlns:a="http://schemas.openxmlformats.org/drawingml/2006/main">
              <a:ext uri="{FF2B5EF4-FFF2-40B4-BE49-F238E27FC236}">
                <a16:creationId xmlns:a16="http://schemas.microsoft.com/office/drawing/2014/main" id="{FEA77AD1-2840-4637-9879-AECF82CFA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3526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0F766E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0F766E"/>
                </a:solidFill>
                <a:latin typeface="PingFang SC"/>
                <a:ea typeface="PingFang SC"/>
                <a:cs typeface="PingFang SC"/>
              </a:rPr>
              <a:t>函数是类型之间的箭头</a:t>
            </a:r>
          </a:p>
        </p:txBody>
      </p:sp>
      <p:sp>
        <p:nvSpPr>
          <p:cNvPr id="17" name="idea-body">
            <a:extLst xmlns:a="http://schemas.openxmlformats.org/drawingml/2006/main">
              <a:ext uri="{FF2B5EF4-FFF2-40B4-BE49-F238E27FC236}">
                <a16:creationId xmlns:a16="http://schemas.microsoft.com/office/drawing/2014/main" id="{23CE8F52-29BF-4CB2-AF97-EF42DA6DF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971800"/>
            <a:ext cx="2714625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05000"/>
              </a:lnSpc>
              <a:buNone/>
              <a:def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f : A → B</a:t>
            </a:r>
          </a:p>
          <a:p xmlns:a="http://schemas.openxmlformats.org/drawingml/2006/main"/>
          <a:p xmlns:a="http://schemas.openxmlformats.org/drawingml/2006/main">
            <a:pPr>
              <a:lnSpc>
                <a:spcPct val="105000"/>
              </a:lnSpc>
              <a:buNone/>
              <a:def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给一个 A，返回一个 B。</a:t>
            </a:r>
          </a:p>
          <a:p xmlns:a="http://schemas.openxmlformats.org/drawingml/2006/main">
            <a:pPr>
              <a:lnSpc>
                <a:spcPct val="105000"/>
              </a:lnSpc>
              <a:buNone/>
              <a:def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Lean 会检查输入和输出是否匹配。</a:t>
            </a:r>
          </a:p>
        </p:txBody>
      </p:sp>
      <p:sp>
        <p:nvSpPr>
          <p:cNvPr id="18" name="idea-card">
            <a:extLst xmlns:a="http://schemas.openxmlformats.org/drawingml/2006/main">
              <a:ext uri="{FF2B5EF4-FFF2-40B4-BE49-F238E27FC236}">
                <a16:creationId xmlns:a16="http://schemas.microsoft.com/office/drawing/2014/main" id="{202281BF-E4B0-4126-8F3A-3DB8C16BE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095500"/>
            <a:ext cx="3286125" cy="23812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9" name="idea-number">
            <a:extLst xmlns:a="http://schemas.openxmlformats.org/drawingml/2006/main">
              <a:ext uri="{FF2B5EF4-FFF2-40B4-BE49-F238E27FC236}">
                <a16:creationId xmlns:a16="http://schemas.microsoft.com/office/drawing/2014/main" id="{A9547E62-6C1E-43E0-B5F8-5B53D8D12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3241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C3A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idea-number-text">
            <a:extLst xmlns:a="http://schemas.openxmlformats.org/drawingml/2006/main">
              <a:ext uri="{FF2B5EF4-FFF2-40B4-BE49-F238E27FC236}">
                <a16:creationId xmlns:a16="http://schemas.microsoft.com/office/drawing/2014/main" id="{B4AF2F5C-49EA-4A43-A607-2853C9D64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390775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3</a:t>
            </a:r>
          </a:p>
        </p:txBody>
      </p:sp>
      <p:sp>
        <p:nvSpPr>
          <p:cNvPr id="21" name="idea-title">
            <a:extLst xmlns:a="http://schemas.openxmlformats.org/drawingml/2006/main">
              <a:ext uri="{FF2B5EF4-FFF2-40B4-BE49-F238E27FC236}">
                <a16:creationId xmlns:a16="http://schemas.microsoft.com/office/drawing/2014/main" id="{8AAE32D8-5AC0-4DCD-A760-268878271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352675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800" b="1">
                <a:solidFill>
                  <a:srgbClr val="7C3AED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7C3AED"/>
                </a:solidFill>
                <a:latin typeface="PingFang SC"/>
                <a:ea typeface="PingFang SC"/>
                <a:cs typeface="PingFang SC"/>
              </a:rPr>
              <a:t>命题也是类型</a:t>
            </a:r>
          </a:p>
        </p:txBody>
      </p:sp>
      <p:sp>
        <p:nvSpPr>
          <p:cNvPr id="22" name="idea-body">
            <a:extLst xmlns:a="http://schemas.openxmlformats.org/drawingml/2006/main">
              <a:ext uri="{FF2B5EF4-FFF2-40B4-BE49-F238E27FC236}">
                <a16:creationId xmlns:a16="http://schemas.microsoft.com/office/drawing/2014/main" id="{208F4DE6-B933-47AE-9381-A7F048DE7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971800"/>
            <a:ext cx="2714625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05000"/>
              </a:lnSpc>
              <a:buNone/>
              <a:def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P : Prop</a:t>
            </a:r>
          </a:p>
          <a:p xmlns:a="http://schemas.openxmlformats.org/drawingml/2006/main">
            <a:pPr>
              <a:lnSpc>
                <a:spcPct val="105000"/>
              </a:lnSpc>
              <a:buNone/>
              <a:def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h : P</a:t>
            </a:r>
          </a:p>
          <a:p xmlns:a="http://schemas.openxmlformats.org/drawingml/2006/main"/>
          <a:p xmlns:a="http://schemas.openxmlformats.org/drawingml/2006/main">
            <a:pPr>
              <a:lnSpc>
                <a:spcPct val="105000"/>
              </a:lnSpc>
              <a:buNone/>
              <a:def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读作：h 是命题 P 的一个证明。</a:t>
            </a:r>
          </a:p>
          <a:p xmlns:a="http://schemas.openxmlformats.org/drawingml/2006/main">
            <a:pPr>
              <a:lnSpc>
                <a:spcPct val="105000"/>
              </a:lnSpc>
              <a:buNone/>
              <a:def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defRPr>
            </a:pPr>
            <a:r>
              <a:rPr sz="1425">
                <a:solidFill>
                  <a:srgbClr val="1F2937"/>
                </a:solidFill>
                <a:latin typeface="PingFang SC"/>
                <a:ea typeface="PingFang SC"/>
                <a:cs typeface="PingFang SC"/>
              </a:rPr>
              <a:t>这是 Curry–Howard 的入口。</a:t>
            </a:r>
          </a:p>
        </p:txBody>
      </p:sp>
      <p:sp>
        <p:nvSpPr>
          <p:cNvPr id="23" name="takeaway">
            <a:extLst xmlns:a="http://schemas.openxmlformats.org/drawingml/2006/main">
              <a:ext uri="{FF2B5EF4-FFF2-40B4-BE49-F238E27FC236}">
                <a16:creationId xmlns:a16="http://schemas.microsoft.com/office/drawing/2014/main" id="{17E89789-215C-465B-932B-F010EE612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095875"/>
            <a:ext cx="9677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EF6FF"/>
          </a:solidFill>
          <a:ln xmlns:a="http://schemas.openxmlformats.org/drawingml/2006/main" w="9525">
            <a:solidFill>
              <a:srgbClr val="B9D7FF"/>
            </a:solidFill>
            <a:prstDash val="solid"/>
          </a:ln>
        </p:spPr>
      </p:sp>
      <p:sp>
        <p:nvSpPr>
          <p:cNvPr id="24" name="takeaway-text">
            <a:extLst xmlns:a="http://schemas.openxmlformats.org/drawingml/2006/main">
              <a:ext uri="{FF2B5EF4-FFF2-40B4-BE49-F238E27FC236}">
                <a16:creationId xmlns:a16="http://schemas.microsoft.com/office/drawing/2014/main" id="{17EA81DE-74F6-44BC-B8DD-DDEF82244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238750"/>
            <a:ext cx="895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725">
                <a:solidFill>
                  <a:srgbClr val="0F172A"/>
                </a:solidFill>
                <a:latin typeface="PingFang SC"/>
                <a:ea typeface="PingFang SC"/>
                <a:cs typeface="PingFang SC"/>
              </a:defRPr>
            </a:pPr>
            <a:r>
              <a:rPr sz="1725">
                <a:solidFill>
                  <a:srgbClr val="0F172A"/>
                </a:solidFill>
                <a:latin typeface="PingFang SC"/>
                <a:ea typeface="PingFang SC"/>
                <a:cs typeface="PingFang SC"/>
              </a:rPr>
              <a:t>接下来写 Lean 时，先问：这个表达式的类型是什么？当前目标要构造什么类型的对象？</a:t>
            </a:r>
          </a:p>
        </p:txBody>
      </p:sp>
    </p:spTree>
    <p:extLst>
      <p:ext uri="{BB962C8B-B14F-4D97-AF65-F5344CB8AC3E}">
        <p14:creationId xmlns:p14="http://schemas.microsoft.com/office/powerpoint/2010/main" val="505585413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8C95C4B2-1695-41EE-8535-F85CC14F4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C"/>
          </a:solidFill>
          <a:ln xmlns:a="http://schemas.openxmlformats.org/drawingml/2006/main" w="0">
            <a:solidFill>
              <a:srgbClr val="F6F8FC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16AB0D5-31AA-4EC0-8534-4F10B307C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AC337F0E-92FD-46E1-9FCD-C4B137235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类型判断：a : A 是 Lean 的基本句式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7F27DE8B-FA24-4E39-B0D5-3E2171286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7442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1EC"/>
          </a:solidFill>
          <a:ln xmlns:a="http://schemas.openxmlformats.org/drawingml/2006/main" w="0">
            <a:solidFill>
              <a:srgbClr val="D9E1EC"/>
            </a:solidFill>
            <a:prstDash val="solid"/>
          </a:ln>
        </p:spPr>
      </p:sp>
      <p:sp>
        <p:nvSpPr>
          <p:cNvPr id="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DBE839F-52A1-47ED-9661-1451F9691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7B8AA0"/>
                </a:solidFill>
                <a:latin typeface="Arial"/>
                <a:ea typeface="Arial"/>
                <a:cs typeface="Arial"/>
              </a:rPr>
              <a:t>38</a:t>
            </a:r>
          </a:p>
        </p:txBody>
      </p:sp>
      <p:sp>
        <p:nvSpPr>
          <p:cNvPr id="6" name="term-type">
            <a:extLst xmlns:a="http://schemas.openxmlformats.org/drawingml/2006/main">
              <a:ext uri="{FF2B5EF4-FFF2-40B4-BE49-F238E27FC236}">
                <a16:creationId xmlns:a16="http://schemas.microsoft.com/office/drawing/2014/main" id="{1D17C81A-073D-4808-A27B-0595B8CCE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85950"/>
            <a:ext cx="4095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15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2563EB"/>
                </a:solidFill>
                <a:latin typeface="Arial"/>
                <a:ea typeface="Arial"/>
                <a:cs typeface="Arial"/>
              </a:rPr>
              <a:t>term : type</a:t>
            </a:r>
          </a:p>
        </p:txBody>
      </p:sp>
      <p:sp>
        <p:nvSpPr>
          <p:cNvPr id="7" name="explain">
            <a:extLst xmlns:a="http://schemas.openxmlformats.org/drawingml/2006/main">
              <a:ext uri="{FF2B5EF4-FFF2-40B4-BE49-F238E27FC236}">
                <a16:creationId xmlns:a16="http://schemas.microsoft.com/office/drawing/2014/main" id="{A9E35A59-D26D-482C-9811-2EA71391D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81300"/>
            <a:ext cx="4191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72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读作：表达式 a 具有类型 A。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72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Lean 首先检查类型；如果无法赋予类型，表达式会在真假或证明之前被拒绝。</a:t>
            </a:r>
          </a:p>
        </p:txBody>
      </p:sp>
      <p:sp>
        <p:nvSpPr>
          <p:cNvPr id="8" name="not-false-pill">
            <a:extLst xmlns:a="http://schemas.openxmlformats.org/drawingml/2006/main">
              <a:ext uri="{FF2B5EF4-FFF2-40B4-BE49-F238E27FC236}">
                <a16:creationId xmlns:a16="http://schemas.microsoft.com/office/drawing/2014/main" id="{47384FA4-D10D-4B0E-ABB1-AE78A930B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381500"/>
            <a:ext cx="24765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9" name="not-false">
            <a:extLst xmlns:a="http://schemas.openxmlformats.org/drawingml/2006/main">
              <a:ext uri="{FF2B5EF4-FFF2-40B4-BE49-F238E27FC236}">
                <a16:creationId xmlns:a16="http://schemas.microsoft.com/office/drawing/2014/main" id="{2A800E4F-6763-4464-86A8-3A2F8A13D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457700"/>
            <a:ext cx="2209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B779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B7791F"/>
                </a:solidFill>
                <a:latin typeface="Arial"/>
                <a:ea typeface="Arial"/>
                <a:cs typeface="Arial"/>
              </a:rPr>
              <a:t>类型错误不是 False</a:t>
            </a:r>
          </a:p>
        </p:txBody>
      </p:sp>
      <p:sp>
        <p:nvSpPr>
          <p:cNvPr id="10" name="tag-explain">
            <a:extLst xmlns:a="http://schemas.openxmlformats.org/drawingml/2006/main">
              <a:ext uri="{FF2B5EF4-FFF2-40B4-BE49-F238E27FC236}">
                <a16:creationId xmlns:a16="http://schemas.microsoft.com/office/drawing/2014/main" id="{65A3C13F-CA16-48E0-A957-1FB27FCC3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72050"/>
            <a:ext cx="4000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425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它表示表达式没有通过 elaborator</a:t>
            </a:r>
          </a:p>
          <a:p xmlns:a="http://schemas.openxmlformats.org/drawingml/2006/main">
            <a:pPr algn="ctr">
              <a:lnSpc>
                <a:spcPct val="112000"/>
              </a:lnSpc>
              <a:buNone/>
              <a:defRPr sz="1425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或 type checker。</a:t>
            </a:r>
          </a:p>
        </p:txBody>
      </p:sp>
      <p:sp>
        <p:nvSpPr>
          <p:cNvPr id="11" name="code-card">
            <a:extLst xmlns:a="http://schemas.openxmlformats.org/drawingml/2006/main">
              <a:ext uri="{FF2B5EF4-FFF2-40B4-BE49-F238E27FC236}">
                <a16:creationId xmlns:a16="http://schemas.microsoft.com/office/drawing/2014/main" id="{367E3BA8-FBB2-449E-9CA9-23CB1725B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24050"/>
            <a:ext cx="4762500" cy="2762250"/>
          </a:xfrm>
          <a:prstGeom xmlns:a="http://schemas.openxmlformats.org/drawingml/2006/main" prst="roundRect">
            <a:avLst>
              <a:gd name="adj" fmla="val 2759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2" name="code">
            <a:hlinkClick xmlns:r="http://schemas.openxmlformats.org/officeDocument/2006/relationships" xmlns:a="http://schemas.openxmlformats.org/drawingml/2006/main" r:id="Rbcf9317d16ee49ab"/>
            <a:extLst xmlns:a="http://schemas.openxmlformats.org/drawingml/2006/main">
              <a:ext uri="{FF2B5EF4-FFF2-40B4-BE49-F238E27FC236}">
                <a16:creationId xmlns:a16="http://schemas.microsoft.com/office/drawing/2014/main" id="{507A60CF-4AD7-4F10-980E-478C347E3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133600"/>
            <a:ext cx="4305300" cy="2343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42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Nat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Type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42 + 1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-- #check 42 + "hi"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-- type error, not a false theorem</a:t>
            </a:r>
          </a:p>
        </p:txBody>
      </p:sp>
      <p:sp>
        <p:nvSpPr>
          <p:cNvPr id="13" name="takeaway">
            <a:extLst xmlns:a="http://schemas.openxmlformats.org/drawingml/2006/main">
              <a:ext uri="{FF2B5EF4-FFF2-40B4-BE49-F238E27FC236}">
                <a16:creationId xmlns:a16="http://schemas.microsoft.com/office/drawing/2014/main" id="{5F806941-78C2-48E4-AAD0-6301509B5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286375"/>
            <a:ext cx="542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课堂读法：看到冒号，先读“具有类型”；不要先把它想成集合属于关系。</a:t>
            </a:r>
          </a:p>
        </p:txBody>
      </p:sp>
    </p:spTree>
    <p:extLst>
      <p:ext uri="{BB962C8B-B14F-4D97-AF65-F5344CB8AC3E}">
        <p14:creationId xmlns:p14="http://schemas.microsoft.com/office/powerpoint/2010/main" val="218811229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55EA4D4D-E78A-47B9-A806-684595FD4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3B8E696-C097-4843-A7C2-D162C8D50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第一原则：每个表达式都有类型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83A5326C-9EBD-4281-8F16-001B7AFAF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FF0159B3-1D6A-49E3-8795-448E4293C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857375"/>
            <a:ext cx="4333875" cy="2698115"/>
          </a:xfrm>
          <a:prstGeom xmlns:a="http://schemas.openxmlformats.org/drawingml/2006/main" prst="roundRect">
            <a:avLst>
              <a:gd name="adj" fmla="val 4167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fb4bc63d40ff4cce"/>
            <a:extLst xmlns:a="http://schemas.openxmlformats.org/drawingml/2006/main">
              <a:ext uri="{FF2B5EF4-FFF2-40B4-BE49-F238E27FC236}">
                <a16:creationId xmlns:a16="http://schemas.microsoft.com/office/drawing/2014/main" id="{63D145E9-877F-4396-9E09-760204773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028825"/>
            <a:ext cx="3952875" cy="252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#check Nat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#check 37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#check "hello"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#check true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6E3B3776-61C7-4174-9761-FF27C3258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1857375"/>
            <a:ext cx="4476750" cy="2698115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5D0A4DA8-3A32-429A-B082-CEC5C5CFC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43125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646B8"/>
                </a:solidFill>
              </a:defRPr>
            </a:pPr>
            <a:r>
              <a:rPr sz="2100" b="1">
                <a:solidFill>
                  <a:srgbClr val="1646B8"/>
                </a:solidFill>
              </a:rPr>
              <a:t>Lean 回答</a:t>
            </a:r>
          </a:p>
        </p:txBody>
      </p:sp>
      <p:sp>
        <p:nvSpPr>
          <p:cNvPr id="9" name="椭圆 8">
            <a:extLst xmlns:a="http://schemas.openxmlformats.org/drawingml/2006/main">
              <a:ext uri="{FF2B5EF4-FFF2-40B4-BE49-F238E27FC236}">
                <a16:creationId xmlns:a16="http://schemas.microsoft.com/office/drawing/2014/main" id="{5D0BB53D-AC81-4C55-B726-F5BFA61E4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8575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47DBF7C8-C907-465F-85CE-EF959D293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2781300"/>
            <a:ext cx="3162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Nat : Type</a:t>
            </a:r>
          </a:p>
        </p:txBody>
      </p:sp>
      <p:sp>
        <p:nvSpPr>
          <p:cNvPr id="11" name="椭圆 10">
            <a:extLst xmlns:a="http://schemas.openxmlformats.org/drawingml/2006/main">
              <a:ext uri="{FF2B5EF4-FFF2-40B4-BE49-F238E27FC236}">
                <a16:creationId xmlns:a16="http://schemas.microsoft.com/office/drawing/2014/main" id="{921BAEE6-67B8-4050-A837-0008360E9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219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4A36D93-F948-45E4-8D2B-E7AC79DDB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3143250"/>
            <a:ext cx="3162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37 : ℕ</a:t>
            </a:r>
          </a:p>
        </p:txBody>
      </p:sp>
      <p:sp>
        <p:nvSpPr>
          <p:cNvPr id="13" name="椭圆 12">
            <a:extLst xmlns:a="http://schemas.openxmlformats.org/drawingml/2006/main">
              <a:ext uri="{FF2B5EF4-FFF2-40B4-BE49-F238E27FC236}">
                <a16:creationId xmlns:a16="http://schemas.microsoft.com/office/drawing/2014/main" id="{F7906E15-7568-48DD-92A3-F39A24EE8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5814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F4072B6B-B7B9-4FF6-A950-EB71F8908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3505200"/>
            <a:ext cx="3162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"hello" : String</a:t>
            </a:r>
          </a:p>
        </p:txBody>
      </p:sp>
      <p:sp>
        <p:nvSpPr>
          <p:cNvPr id="15" name="椭圆 14">
            <a:extLst xmlns:a="http://schemas.openxmlformats.org/drawingml/2006/main">
              <a:ext uri="{FF2B5EF4-FFF2-40B4-BE49-F238E27FC236}">
                <a16:creationId xmlns:a16="http://schemas.microsoft.com/office/drawing/2014/main" id="{7BD0FC15-95CD-48F2-B139-F9B5D3AD9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9433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6FB85E30-FD20-49AF-94E5-7BC8D8E6A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3867150"/>
            <a:ext cx="3162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Bool.true : Bool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450E5B6E-7F7F-495D-A871-A9935D57A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4825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32033"/>
                </a:solidFill>
              </a:defRPr>
            </a:pPr>
            <a:r>
              <a:rPr sz="2250" b="1">
                <a:solidFill>
                  <a:srgbClr val="132033"/>
                </a:solidFill>
              </a:rPr>
              <a:t>#check 问类型；#eval 问计算结果。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B2A4C8D8-F5CE-40B7-9CA8-417987668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16110850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33392CE0-262B-40BF-ABCF-F42548DE3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AFAC9FF-936E-4062-9112-64595C140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课程地图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A14A2D80-FDCB-425E-8E3F-9665297EA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B7ABBE71-59A5-40A3-9657-097E4ECE5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52625"/>
            <a:ext cx="1524000" cy="2190750"/>
          </a:xfrm>
          <a:prstGeom xmlns:a="http://schemas.openxmlformats.org/drawingml/2006/main" prst="roundRect">
            <a:avLst>
              <a:gd name="adj" fmla="val 11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AB1E47BD-84B1-40AD-9A61-3E6476A3D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781300"/>
            <a:ext cx="11811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32033"/>
                </a:solidFill>
              </a:defRPr>
            </a:pPr>
            <a:r>
              <a:rPr sz="1650" b="1">
                <a:solidFill>
                  <a:srgbClr val="132033"/>
                </a:solidFill>
              </a:rPr>
              <a:t>形式化证明与 AI 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BB3BA2AE-9292-44DE-96C8-DDA25F5C2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8425" y="1952625"/>
            <a:ext cx="1524000" cy="2190750"/>
          </a:xfrm>
          <a:prstGeom xmlns:a="http://schemas.openxmlformats.org/drawingml/2006/main" prst="roundRect">
            <a:avLst>
              <a:gd name="adj" fmla="val 11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9F1D5C9D-FF43-4E13-A1D1-0099071FA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2781300"/>
            <a:ext cx="11811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32033"/>
                </a:solidFill>
              </a:defRPr>
            </a:pPr>
            <a:r>
              <a:rPr sz="1650" b="1">
                <a:solidFill>
                  <a:srgbClr val="132033"/>
                </a:solidFill>
              </a:rPr>
              <a:t>函数与类型</a:t>
            </a: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65EC9C18-0D8E-4CC1-B936-F49162240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1952625"/>
            <a:ext cx="1524000" cy="2190750"/>
          </a:xfrm>
          <a:prstGeom xmlns:a="http://schemas.openxmlformats.org/drawingml/2006/main" prst="roundRect">
            <a:avLst>
              <a:gd name="adj" fmla="val 11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AD390493-15A7-44EB-A239-899ADE9FD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781300"/>
            <a:ext cx="11811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32033"/>
                </a:solidFill>
              </a:defRPr>
            </a:pPr>
            <a:r>
              <a:rPr sz="1650" b="1">
                <a:solidFill>
                  <a:srgbClr val="132033"/>
                </a:solidFill>
              </a:rPr>
              <a:t>C-H 对应</a:t>
            </a:r>
          </a:p>
          <a:p xmlns:a="http://schemas.openxmlformats.org/drawingml/2006/main">
            <a:pPr algn="ctr">
              <a:buNone/>
              <a:defRPr sz="1650" b="1">
                <a:solidFill>
                  <a:srgbClr val="132033"/>
                </a:solidFill>
              </a:defRPr>
            </a:pPr>
            <a:r>
              <a:rPr sz="1650" b="1">
                <a:solidFill>
                  <a:srgbClr val="132033"/>
                </a:solidFill>
              </a:rPr>
              <a:t>与 Prop</a:t>
            </a: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A5F0DBEE-8977-426D-885C-1875609E0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3175" y="1952625"/>
            <a:ext cx="1524000" cy="2190750"/>
          </a:xfrm>
          <a:prstGeom xmlns:a="http://schemas.openxmlformats.org/drawingml/2006/main" prst="roundRect">
            <a:avLst>
              <a:gd name="adj" fmla="val 11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EAD0FBB1-F299-4D21-B80F-A29CDFE49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781300"/>
            <a:ext cx="11811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32033"/>
                </a:solidFill>
              </a:defRPr>
            </a:pPr>
            <a:r>
              <a:rPr sz="1650" b="1">
                <a:solidFill>
                  <a:srgbClr val="132033"/>
                </a:solidFill>
              </a:rPr>
              <a:t>逻辑 tactic</a:t>
            </a: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9E0F3901-D46F-429A-8CCC-6F511E0E0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952625"/>
            <a:ext cx="1524000" cy="2190750"/>
          </a:xfrm>
          <a:prstGeom xmlns:a="http://schemas.openxmlformats.org/drawingml/2006/main" prst="roundRect">
            <a:avLst>
              <a:gd name="adj" fmla="val 11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D7815011-95BC-4E79-B667-E365C006D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781300"/>
            <a:ext cx="11811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32033"/>
                </a:solidFill>
              </a:defRPr>
            </a:pPr>
            <a:r>
              <a:rPr sz="1650" b="1">
                <a:solidFill>
                  <a:srgbClr val="132033"/>
                </a:solidFill>
              </a:rPr>
              <a:t>rw / simp</a:t>
            </a:r>
          </a:p>
        </p:txBody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52E98ED7-B57B-4310-B5A6-E252E489A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67925" y="1952625"/>
            <a:ext cx="1524000" cy="2190750"/>
          </a:xfrm>
          <a:prstGeom xmlns:a="http://schemas.openxmlformats.org/drawingml/2006/main" prst="roundRect">
            <a:avLst>
              <a:gd name="adj" fmla="val 11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8E4EC083-539F-4996-AE94-FC3F1DBA4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2781300"/>
            <a:ext cx="11811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32033"/>
                </a:solidFill>
              </a:defRPr>
            </a:pPr>
            <a:r>
              <a:rPr sz="1650" b="1">
                <a:solidFill>
                  <a:srgbClr val="132033"/>
                </a:solidFill>
              </a:rPr>
              <a:t>总结与练习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E07B9520-C207-4E95-858E-6D8DF7AD8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69020806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C08FD139-64CC-4FDB-8F81-CED2B6FC8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C"/>
          </a:solidFill>
          <a:ln xmlns:a="http://schemas.openxmlformats.org/drawingml/2006/main" w="0">
            <a:solidFill>
              <a:srgbClr val="F6F8FC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F3F4466-FC12-41EE-A7FA-887EBE9AA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E310E519-DB9F-4499-818C-6D1BCCDB4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#check / #reduce / #print：三种与 Lean 对话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ED86075-FEC9-4A4C-ACC0-BFB02B8D3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7442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1EC"/>
          </a:solidFill>
          <a:ln xmlns:a="http://schemas.openxmlformats.org/drawingml/2006/main" w="0">
            <a:solidFill>
              <a:srgbClr val="D9E1EC"/>
            </a:solidFill>
            <a:prstDash val="solid"/>
          </a:ln>
        </p:spPr>
      </p:sp>
      <p:sp>
        <p:nvSpPr>
          <p:cNvPr id="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3E6FC0A8-1D3C-498E-9247-9D1C9974E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7B8AA0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  <p:sp>
        <p:nvSpPr>
          <p:cNvPr id="6" name="cmd-card-0">
            <a:extLst xmlns:a="http://schemas.openxmlformats.org/drawingml/2006/main">
              <a:ext uri="{FF2B5EF4-FFF2-40B4-BE49-F238E27FC236}">
                <a16:creationId xmlns:a16="http://schemas.microsoft.com/office/drawing/2014/main" id="{597D1B93-30D3-47DE-A596-E7229EC40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000250"/>
            <a:ext cx="28575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cmd-0">
            <a:extLst xmlns:a="http://schemas.openxmlformats.org/drawingml/2006/main">
              <a:ext uri="{FF2B5EF4-FFF2-40B4-BE49-F238E27FC236}">
                <a16:creationId xmlns:a16="http://schemas.microsoft.com/office/drawing/2014/main" id="{DFE5AE3A-3A9C-4FB0-B94C-7907A8C7D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266950"/>
            <a:ext cx="2324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2563EB"/>
                </a:solidFill>
                <a:latin typeface="Arial"/>
                <a:ea typeface="Arial"/>
                <a:cs typeface="Arial"/>
              </a:rPr>
              <a:t>#check</a:t>
            </a:r>
          </a:p>
        </p:txBody>
      </p:sp>
      <p:sp>
        <p:nvSpPr>
          <p:cNvPr id="8" name="cmd-head-0">
            <a:extLst xmlns:a="http://schemas.openxmlformats.org/drawingml/2006/main">
              <a:ext uri="{FF2B5EF4-FFF2-40B4-BE49-F238E27FC236}">
                <a16:creationId xmlns:a16="http://schemas.microsoft.com/office/drawing/2014/main" id="{A3DDC55C-DECB-4CE6-B76D-589C0D04B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91465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2033"/>
                </a:solidFill>
                <a:latin typeface="Arial"/>
                <a:ea typeface="Arial"/>
                <a:cs typeface="Arial"/>
              </a:rPr>
              <a:t>问类型</a:t>
            </a:r>
          </a:p>
        </p:txBody>
      </p:sp>
      <p:sp>
        <p:nvSpPr>
          <p:cNvPr id="9" name="cmd-body-0">
            <a:extLst xmlns:a="http://schemas.openxmlformats.org/drawingml/2006/main">
              <a:ext uri="{FF2B5EF4-FFF2-40B4-BE49-F238E27FC236}">
                <a16:creationId xmlns:a16="http://schemas.microsoft.com/office/drawing/2014/main" id="{AADD9186-3364-422C-92DF-A5F0C359C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29000"/>
            <a:ext cx="2209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425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这个名字/表达式具有什么类型？</a:t>
            </a:r>
          </a:p>
        </p:txBody>
      </p:sp>
      <p:sp>
        <p:nvSpPr>
          <p:cNvPr id="10" name="cmd-card-1">
            <a:extLst xmlns:a="http://schemas.openxmlformats.org/drawingml/2006/main">
              <a:ext uri="{FF2B5EF4-FFF2-40B4-BE49-F238E27FC236}">
                <a16:creationId xmlns:a16="http://schemas.microsoft.com/office/drawing/2014/main" id="{16E3DD13-D202-47A7-B9BE-AAE200EDF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000250"/>
            <a:ext cx="28575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cmd-1">
            <a:extLst xmlns:a="http://schemas.openxmlformats.org/drawingml/2006/main">
              <a:ext uri="{FF2B5EF4-FFF2-40B4-BE49-F238E27FC236}">
                <a16:creationId xmlns:a16="http://schemas.microsoft.com/office/drawing/2014/main" id="{97D460C8-C7E2-48CB-A037-8BE0F8EAB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266950"/>
            <a:ext cx="2324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#reduce</a:t>
            </a:r>
          </a:p>
        </p:txBody>
      </p:sp>
      <p:sp>
        <p:nvSpPr>
          <p:cNvPr id="12" name="cmd-head-1">
            <a:extLst xmlns:a="http://schemas.openxmlformats.org/drawingml/2006/main">
              <a:ext uri="{FF2B5EF4-FFF2-40B4-BE49-F238E27FC236}">
                <a16:creationId xmlns:a16="http://schemas.microsoft.com/office/drawing/2014/main" id="{7021FF63-6CA0-4B53-9FC8-5F7BBFD72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91465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2033"/>
                </a:solidFill>
                <a:latin typeface="Arial"/>
                <a:ea typeface="Arial"/>
                <a:cs typeface="Arial"/>
              </a:rPr>
              <a:t>问计算</a:t>
            </a:r>
          </a:p>
        </p:txBody>
      </p:sp>
      <p:sp>
        <p:nvSpPr>
          <p:cNvPr id="13" name="cmd-body-1">
            <a:extLst xmlns:a="http://schemas.openxmlformats.org/drawingml/2006/main">
              <a:ext uri="{FF2B5EF4-FFF2-40B4-BE49-F238E27FC236}">
                <a16:creationId xmlns:a16="http://schemas.microsoft.com/office/drawing/2014/main" id="{8D2D935E-CB86-4A4A-BEB7-94FE9CE07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429000"/>
            <a:ext cx="2209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425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把表达式规约到可见的 normal form。</a:t>
            </a:r>
          </a:p>
        </p:txBody>
      </p:sp>
      <p:sp>
        <p:nvSpPr>
          <p:cNvPr id="14" name="cmd-card-2">
            <a:extLst xmlns:a="http://schemas.openxmlformats.org/drawingml/2006/main">
              <a:ext uri="{FF2B5EF4-FFF2-40B4-BE49-F238E27FC236}">
                <a16:creationId xmlns:a16="http://schemas.microsoft.com/office/drawing/2014/main" id="{50AB0A27-9A0E-44FD-BACC-68EDB302D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2000250"/>
            <a:ext cx="2857500" cy="2000250"/>
          </a:xfrm>
          <a:prstGeom xmlns:a="http://schemas.openxmlformats.org/drawingml/2006/main" prst="roundRect">
            <a:avLst>
              <a:gd name="adj" fmla="val 3810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cmd-2">
            <a:extLst xmlns:a="http://schemas.openxmlformats.org/drawingml/2006/main">
              <a:ext uri="{FF2B5EF4-FFF2-40B4-BE49-F238E27FC236}">
                <a16:creationId xmlns:a16="http://schemas.microsoft.com/office/drawing/2014/main" id="{A4A51549-3E69-4F78-AD26-30F90C4F5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266950"/>
            <a:ext cx="2324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>
                <a:solidFill>
                  <a:srgbClr val="B7791F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B7791F"/>
                </a:solidFill>
                <a:latin typeface="Arial"/>
                <a:ea typeface="Arial"/>
                <a:cs typeface="Arial"/>
              </a:rPr>
              <a:t>#print</a:t>
            </a:r>
          </a:p>
        </p:txBody>
      </p:sp>
      <p:sp>
        <p:nvSpPr>
          <p:cNvPr id="16" name="cmd-head-2">
            <a:extLst xmlns:a="http://schemas.openxmlformats.org/drawingml/2006/main">
              <a:ext uri="{FF2B5EF4-FFF2-40B4-BE49-F238E27FC236}">
                <a16:creationId xmlns:a16="http://schemas.microsoft.com/office/drawing/2014/main" id="{0A52C0F4-6755-46B3-9E89-754F2C6BC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914650"/>
            <a:ext cx="2209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2033"/>
                </a:solidFill>
                <a:latin typeface="Arial"/>
                <a:ea typeface="Arial"/>
                <a:cs typeface="Arial"/>
              </a:rPr>
              <a:t>问环境</a:t>
            </a:r>
          </a:p>
        </p:txBody>
      </p:sp>
      <p:sp>
        <p:nvSpPr>
          <p:cNvPr id="17" name="cmd-body-2">
            <a:extLst xmlns:a="http://schemas.openxmlformats.org/drawingml/2006/main">
              <a:ext uri="{FF2B5EF4-FFF2-40B4-BE49-F238E27FC236}">
                <a16:creationId xmlns:a16="http://schemas.microsoft.com/office/drawing/2014/main" id="{6E67C60A-CEEF-4DB7-ACBA-223C671E6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429000"/>
            <a:ext cx="2209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2000"/>
              </a:lnSpc>
              <a:buNone/>
              <a:defRPr sz="1425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这个定义在环境里究竟存了什么？</a:t>
            </a:r>
          </a:p>
        </p:txBody>
      </p:sp>
      <p:sp>
        <p:nvSpPr>
          <p:cNvPr id="18" name="code-card">
            <a:extLst xmlns:a="http://schemas.openxmlformats.org/drawingml/2006/main">
              <a:ext uri="{FF2B5EF4-FFF2-40B4-BE49-F238E27FC236}">
                <a16:creationId xmlns:a16="http://schemas.microsoft.com/office/drawing/2014/main" id="{606630A3-1291-4BD1-8E2E-04CAFA598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00550"/>
            <a:ext cx="8343900" cy="144780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9" name="code">
            <a:hlinkClick xmlns:r="http://schemas.openxmlformats.org/officeDocument/2006/relationships" xmlns:a="http://schemas.openxmlformats.org/drawingml/2006/main" r:id="R17641a2422894ccf"/>
            <a:extLst xmlns:a="http://schemas.openxmlformats.org/drawingml/2006/main">
              <a:ext uri="{FF2B5EF4-FFF2-40B4-BE49-F238E27FC236}">
                <a16:creationId xmlns:a16="http://schemas.microsoft.com/office/drawing/2014/main" id="{0519C4BC-E827-450C-992B-6982663EA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4610100"/>
            <a:ext cx="78867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13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13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def onePlusOne : Nat := 1 + 1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13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13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onePlusOne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13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13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#reduce onePlusOne</a:t>
            </a:r>
          </a:p>
          <a:p xmlns:a="http://schemas.openxmlformats.org/drawingml/2006/main">
            <a:pPr algn="l">
              <a:lnSpc>
                <a:spcPct val="112000"/>
              </a:lnSpc>
              <a:buNone/>
              <a:defRPr sz="1313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13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#print onePlusOne</a:t>
            </a:r>
          </a:p>
        </p:txBody>
      </p:sp>
    </p:spTree>
    <p:extLst>
      <p:ext uri="{BB962C8B-B14F-4D97-AF65-F5344CB8AC3E}">
        <p14:creationId xmlns:p14="http://schemas.microsoft.com/office/powerpoint/2010/main" val="585757188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6AFF9108-A35A-46EA-9442-6DF8B954D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C"/>
          </a:solidFill>
          <a:ln xmlns:a="http://schemas.openxmlformats.org/drawingml/2006/main" w="0">
            <a:solidFill>
              <a:srgbClr val="F6F8FC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F3A4A57-FF51-4234-BD5B-ADA783E99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DC41292B-5885-4BCB-B7CA-13928EE45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类型也有类型：universe 的小图景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6D141DC5-7445-4623-8876-AEDA44AD8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7442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1EC"/>
          </a:solidFill>
          <a:ln xmlns:a="http://schemas.openxmlformats.org/drawingml/2006/main" w="0">
            <a:solidFill>
              <a:srgbClr val="D9E1EC"/>
            </a:solidFill>
            <a:prstDash val="solid"/>
          </a:ln>
        </p:spPr>
      </p:sp>
      <p:sp>
        <p:nvSpPr>
          <p:cNvPr id="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20AD6855-D55C-4CED-BBD3-E0053D0E6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7B8AA0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  <p:sp>
        <p:nvSpPr>
          <p:cNvPr id="6" name="code-card">
            <a:extLst xmlns:a="http://schemas.openxmlformats.org/drawingml/2006/main">
              <a:ext uri="{FF2B5EF4-FFF2-40B4-BE49-F238E27FC236}">
                <a16:creationId xmlns:a16="http://schemas.microsoft.com/office/drawing/2014/main" id="{CDD95AB6-40CB-49DD-A7DC-24331D4C8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52625"/>
            <a:ext cx="5429250" cy="1952625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7" name="code">
            <a:hlinkClick xmlns:r="http://schemas.openxmlformats.org/officeDocument/2006/relationships" xmlns:a="http://schemas.openxmlformats.org/drawingml/2006/main" r:id="R39102ec7afd54681"/>
            <a:extLst xmlns:a="http://schemas.openxmlformats.org/drawingml/2006/main">
              <a:ext uri="{FF2B5EF4-FFF2-40B4-BE49-F238E27FC236}">
                <a16:creationId xmlns:a16="http://schemas.microsoft.com/office/drawing/2014/main" id="{07DFC884-ED7F-4C40-AE78-9E2B2A324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162175"/>
            <a:ext cx="4972050" cy="1533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Nat      -- Nat : Type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Prop     -- Prop : Type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Type     -- Type : Type 1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Type 1   -- Type 1 : Type 2</a:t>
            </a:r>
          </a:p>
        </p:txBody>
      </p:sp>
      <p:sp>
        <p:nvSpPr>
          <p:cNvPr id="8" name="level-card-0">
            <a:extLst xmlns:a="http://schemas.openxmlformats.org/drawingml/2006/main">
              <a:ext uri="{FF2B5EF4-FFF2-40B4-BE49-F238E27FC236}">
                <a16:creationId xmlns:a16="http://schemas.microsoft.com/office/drawing/2014/main" id="{EE93E018-990E-438C-A7BF-7D4E1CD0E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000250"/>
            <a:ext cx="3333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9" name="level-0">
            <a:extLst xmlns:a="http://schemas.openxmlformats.org/drawingml/2006/main">
              <a:ext uri="{FF2B5EF4-FFF2-40B4-BE49-F238E27FC236}">
                <a16:creationId xmlns:a16="http://schemas.microsoft.com/office/drawing/2014/main" id="{D50F347C-B613-4CCB-B7CA-1F5FF3B7B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143125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B7791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B7791F"/>
                </a:solidFill>
                <a:latin typeface="Arial"/>
                <a:ea typeface="Arial"/>
                <a:cs typeface="Arial"/>
              </a:rPr>
              <a:t>Sort 0  =  Prop</a:t>
            </a:r>
          </a:p>
        </p:txBody>
      </p:sp>
      <p:sp>
        <p:nvSpPr>
          <p:cNvPr id="10" name="level-card-1">
            <a:extLst xmlns:a="http://schemas.openxmlformats.org/drawingml/2006/main">
              <a:ext uri="{FF2B5EF4-FFF2-40B4-BE49-F238E27FC236}">
                <a16:creationId xmlns:a16="http://schemas.microsoft.com/office/drawing/2014/main" id="{3253AEC0-F5F6-4229-B16A-5102C781D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857500"/>
            <a:ext cx="3333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level-1">
            <a:extLst xmlns:a="http://schemas.openxmlformats.org/drawingml/2006/main">
              <a:ext uri="{FF2B5EF4-FFF2-40B4-BE49-F238E27FC236}">
                <a16:creationId xmlns:a16="http://schemas.microsoft.com/office/drawing/2014/main" id="{D22F516D-E247-4009-A4D8-8B9340547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000375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563EB"/>
                </a:solidFill>
                <a:latin typeface="Arial"/>
                <a:ea typeface="Arial"/>
                <a:cs typeface="Arial"/>
              </a:rPr>
              <a:t>Sort 1  =  Type</a:t>
            </a:r>
          </a:p>
        </p:txBody>
      </p:sp>
      <p:sp>
        <p:nvSpPr>
          <p:cNvPr id="12" name="level-card-2">
            <a:extLst xmlns:a="http://schemas.openxmlformats.org/drawingml/2006/main">
              <a:ext uri="{FF2B5EF4-FFF2-40B4-BE49-F238E27FC236}">
                <a16:creationId xmlns:a16="http://schemas.microsoft.com/office/drawing/2014/main" id="{D1E74EAC-0D8E-4523-922E-03F570FC7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3714750"/>
            <a:ext cx="3333750" cy="59055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3" name="level-2">
            <a:extLst xmlns:a="http://schemas.openxmlformats.org/drawingml/2006/main">
              <a:ext uri="{FF2B5EF4-FFF2-40B4-BE49-F238E27FC236}">
                <a16:creationId xmlns:a16="http://schemas.microsoft.com/office/drawing/2014/main" id="{66E6441A-51A4-463B-9647-D3CE4A7A3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857625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Sort 2  =  Type 1</a:t>
            </a:r>
          </a:p>
        </p:txBody>
      </p:sp>
      <p:sp>
        <p:nvSpPr>
          <p:cNvPr id="14" name="why">
            <a:extLst xmlns:a="http://schemas.openxmlformats.org/drawingml/2006/main">
              <a:ext uri="{FF2B5EF4-FFF2-40B4-BE49-F238E27FC236}">
                <a16:creationId xmlns:a16="http://schemas.microsoft.com/office/drawing/2014/main" id="{306FA302-7DB5-4860-90E7-AF868001B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3434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72033"/>
                </a:solidFill>
                <a:latin typeface="Arial"/>
                <a:ea typeface="Arial"/>
                <a:cs typeface="Arial"/>
              </a:rPr>
              <a:t>为什么要分层？</a:t>
            </a:r>
          </a:p>
        </p:txBody>
      </p:sp>
      <p:sp>
        <p:nvSpPr>
          <p:cNvPr id="15" name="why-body">
            <a:extLst xmlns:a="http://schemas.openxmlformats.org/drawingml/2006/main">
              <a:ext uri="{FF2B5EF4-FFF2-40B4-BE49-F238E27FC236}">
                <a16:creationId xmlns:a16="http://schemas.microsoft.com/office/drawing/2014/main" id="{D7B0C376-F2C8-4C46-BBDF-924D73CD8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762500"/>
            <a:ext cx="9144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4000"/>
              </a:lnSpc>
              <a:buNone/>
              <a:defRPr sz="1650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如果存在“所有类型的类型” U : U，就会把自指悖论带回来。Lean 用 Type u : Type (u+1) 分层，避免 Russell 式问题。</a:t>
            </a:r>
          </a:p>
        </p:txBody>
      </p:sp>
    </p:spTree>
    <p:extLst>
      <p:ext uri="{BB962C8B-B14F-4D97-AF65-F5344CB8AC3E}">
        <p14:creationId xmlns:p14="http://schemas.microsoft.com/office/powerpoint/2010/main" val="980885034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2191EA5A-628A-4330-B010-B734B0A31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C"/>
          </a:solidFill>
          <a:ln xmlns:a="http://schemas.openxmlformats.org/drawingml/2006/main" w="0">
            <a:solidFill>
              <a:srgbClr val="F6F8FC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1C44961-A863-4483-B8A1-5369C1B79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5BF8F631-F60E-423C-875D-F2530A74B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Russell 式问题：为什么不能有 “U : U”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E9E81B3D-F889-46EC-91BA-138AA331A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7442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1EC"/>
          </a:solidFill>
          <a:ln xmlns:a="http://schemas.openxmlformats.org/drawingml/2006/main" w="0">
            <a:solidFill>
              <a:srgbClr val="D9E1EC"/>
            </a:solidFill>
            <a:prstDash val="solid"/>
          </a:ln>
        </p:spPr>
      </p:sp>
      <p:sp>
        <p:nvSpPr>
          <p:cNvPr id="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A28A2B4D-8182-43A3-AE43-24F895690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7B8AA0"/>
                </a:solidFill>
                <a:latin typeface="Arial"/>
                <a:ea typeface="Arial"/>
                <a:cs typeface="Arial"/>
              </a:rPr>
              <a:t>42</a:t>
            </a:r>
          </a:p>
        </p:txBody>
      </p:sp>
      <p:sp>
        <p:nvSpPr>
          <p:cNvPr id="6" name="naive-head">
            <a:extLst xmlns:a="http://schemas.openxmlformats.org/drawingml/2006/main">
              <a:ext uri="{FF2B5EF4-FFF2-40B4-BE49-F238E27FC236}">
                <a16:creationId xmlns:a16="http://schemas.microsoft.com/office/drawing/2014/main" id="{6DB0759F-90FA-4588-B76E-72E837401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907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563EB"/>
                </a:solidFill>
                <a:latin typeface="Arial"/>
                <a:ea typeface="Arial"/>
                <a:cs typeface="Arial"/>
              </a:rPr>
              <a:t>朴素想法</a:t>
            </a:r>
          </a:p>
        </p:txBody>
      </p:sp>
      <p:sp>
        <p:nvSpPr>
          <p:cNvPr id="7" name="naive-body">
            <a:extLst xmlns:a="http://schemas.openxmlformats.org/drawingml/2006/main">
              <a:ext uri="{FF2B5EF4-FFF2-40B4-BE49-F238E27FC236}">
                <a16:creationId xmlns:a16="http://schemas.microsoft.com/office/drawing/2014/main" id="{2B5CD4C9-8965-4FAE-8655-6AB392084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71700"/>
            <a:ext cx="32385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500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如果允许一个“所有集合的集合”或“所有类型的类型”把自己也装进去，自指会变成危险的表达式。</a:t>
            </a:r>
          </a:p>
        </p:txBody>
      </p:sp>
      <p:sp>
        <p:nvSpPr>
          <p:cNvPr id="8" name="set-card">
            <a:extLst xmlns:a="http://schemas.openxmlformats.org/drawingml/2006/main">
              <a:ext uri="{FF2B5EF4-FFF2-40B4-BE49-F238E27FC236}">
                <a16:creationId xmlns:a16="http://schemas.microsoft.com/office/drawing/2014/main" id="{9CE9CCF7-AF84-46D4-B911-7803BBF10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48050"/>
            <a:ext cx="314325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2EC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9" name="r-def">
            <a:extLst xmlns:a="http://schemas.openxmlformats.org/drawingml/2006/main">
              <a:ext uri="{FF2B5EF4-FFF2-40B4-BE49-F238E27FC236}">
                <a16:creationId xmlns:a16="http://schemas.microsoft.com/office/drawing/2014/main" id="{EE9CB45A-C86E-432D-8DEC-03D5F28A5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733800"/>
            <a:ext cx="2686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100" b="1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72033"/>
                </a:solidFill>
                <a:latin typeface="Arial"/>
                <a:ea typeface="Arial"/>
                <a:cs typeface="Arial"/>
              </a:rPr>
              <a:t>R = { x | x ∉ x }</a:t>
            </a:r>
          </a:p>
        </p:txBody>
      </p:sp>
      <p:sp>
        <p:nvSpPr>
          <p:cNvPr id="10" name="r-def-caption">
            <a:extLst xmlns:a="http://schemas.openxmlformats.org/drawingml/2006/main">
              <a:ext uri="{FF2B5EF4-FFF2-40B4-BE49-F238E27FC236}">
                <a16:creationId xmlns:a16="http://schemas.microsoft.com/office/drawing/2014/main" id="{38F7F57F-516A-4FCE-96C6-DFB8B428C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19100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13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R：所有“不属于自己”的对象</a:t>
            </a:r>
          </a:p>
        </p:txBody>
      </p:sp>
      <p:sp>
        <p:nvSpPr>
          <p:cNvPr id="11" name="question">
            <a:extLst xmlns:a="http://schemas.openxmlformats.org/drawingml/2006/main">
              <a:ext uri="{FF2B5EF4-FFF2-40B4-BE49-F238E27FC236}">
                <a16:creationId xmlns:a16="http://schemas.microsoft.com/office/drawing/2014/main" id="{236C6797-4B3F-48FF-90D6-577AD95FC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179070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2033"/>
                </a:solidFill>
                <a:latin typeface="Arial"/>
                <a:ea typeface="Arial"/>
                <a:cs typeface="Arial"/>
              </a:rPr>
              <a:t>问：R 属于自己吗？</a:t>
            </a:r>
          </a:p>
        </p:txBody>
      </p:sp>
      <p:sp>
        <p:nvSpPr>
          <p:cNvPr id="12" name="case-a-card">
            <a:extLst xmlns:a="http://schemas.openxmlformats.org/drawingml/2006/main">
              <a:ext uri="{FF2B5EF4-FFF2-40B4-BE49-F238E27FC236}">
                <a16:creationId xmlns:a16="http://schemas.microsoft.com/office/drawing/2014/main" id="{6B70E9C6-375B-49CD-8470-DA46AF266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343150"/>
            <a:ext cx="36957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EECE8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3" name="case-a-badge-badge">
            <a:extLst xmlns:a="http://schemas.openxmlformats.org/drawingml/2006/main">
              <a:ext uri="{FF2B5EF4-FFF2-40B4-BE49-F238E27FC236}">
                <a16:creationId xmlns:a16="http://schemas.microsoft.com/office/drawing/2014/main" id="{12A5ABAE-13CA-48CE-A0A9-1C1A74F4B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571750"/>
            <a:ext cx="12382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4" name="case-a-badge">
            <a:extLst xmlns:a="http://schemas.openxmlformats.org/drawingml/2006/main">
              <a:ext uri="{FF2B5EF4-FFF2-40B4-BE49-F238E27FC236}">
                <a16:creationId xmlns:a16="http://schemas.microsoft.com/office/drawing/2014/main" id="{7146F487-7469-453D-803B-B23E55911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38425"/>
            <a:ext cx="100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13" b="1">
                <a:solidFill>
                  <a:srgbClr val="C2410C"/>
                </a:solidFill>
                <a:latin typeface="Arial"/>
                <a:ea typeface="Arial"/>
                <a:cs typeface="Arial"/>
              </a:defRPr>
            </a:pPr>
            <a:r>
              <a:rPr sz="1313" b="1">
                <a:solidFill>
                  <a:srgbClr val="C2410C"/>
                </a:solidFill>
                <a:latin typeface="Arial"/>
                <a:ea typeface="Arial"/>
                <a:cs typeface="Arial"/>
              </a:rPr>
              <a:t>假设 R ∈ R</a:t>
            </a:r>
          </a:p>
        </p:txBody>
      </p:sp>
      <p:sp>
        <p:nvSpPr>
          <p:cNvPr id="15" name="case-a-body">
            <a:extLst xmlns:a="http://schemas.openxmlformats.org/drawingml/2006/main">
              <a:ext uri="{FF2B5EF4-FFF2-40B4-BE49-F238E27FC236}">
                <a16:creationId xmlns:a16="http://schemas.microsoft.com/office/drawing/2014/main" id="{50E7AB96-D4D0-4D3E-A8B1-66F0613D4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2890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35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定义要求：R ∉ R</a:t>
            </a:r>
          </a:p>
        </p:txBody>
      </p:sp>
      <p:sp>
        <p:nvSpPr>
          <p:cNvPr id="16" name="case-a-bad">
            <a:extLst xmlns:a="http://schemas.openxmlformats.org/drawingml/2006/main">
              <a:ext uri="{FF2B5EF4-FFF2-40B4-BE49-F238E27FC236}">
                <a16:creationId xmlns:a16="http://schemas.microsoft.com/office/drawing/2014/main" id="{B82F52B4-997E-48D6-9F14-02677A5CF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086100"/>
            <a:ext cx="1752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C241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C2410C"/>
                </a:solidFill>
                <a:latin typeface="Arial"/>
                <a:ea typeface="Arial"/>
                <a:cs typeface="Arial"/>
              </a:rPr>
              <a:t>得到矛盾</a:t>
            </a:r>
          </a:p>
        </p:txBody>
      </p:sp>
      <p:sp>
        <p:nvSpPr>
          <p:cNvPr id="17" name="case-b-card">
            <a:extLst xmlns:a="http://schemas.openxmlformats.org/drawingml/2006/main">
              <a:ext uri="{FF2B5EF4-FFF2-40B4-BE49-F238E27FC236}">
                <a16:creationId xmlns:a16="http://schemas.microsoft.com/office/drawing/2014/main" id="{98C42E61-A481-4B49-96F0-2E7C4F42C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695700"/>
            <a:ext cx="36957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8" name="case-b-badge-badge">
            <a:extLst xmlns:a="http://schemas.openxmlformats.org/drawingml/2006/main">
              <a:ext uri="{FF2B5EF4-FFF2-40B4-BE49-F238E27FC236}">
                <a16:creationId xmlns:a16="http://schemas.microsoft.com/office/drawing/2014/main" id="{1AF2DCA2-C40C-43D2-9664-B5AFFBDB2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924300"/>
            <a:ext cx="12382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9" name="case-b-badge">
            <a:extLst xmlns:a="http://schemas.openxmlformats.org/drawingml/2006/main">
              <a:ext uri="{FF2B5EF4-FFF2-40B4-BE49-F238E27FC236}">
                <a16:creationId xmlns:a16="http://schemas.microsoft.com/office/drawing/2014/main" id="{E99A1ACD-09A8-49CA-BD72-69B6CB776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990975"/>
            <a:ext cx="1009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13" b="1">
                <a:solidFill>
                  <a:srgbClr val="B7791F"/>
                </a:solidFill>
                <a:latin typeface="Arial"/>
                <a:ea typeface="Arial"/>
                <a:cs typeface="Arial"/>
              </a:defRPr>
            </a:pPr>
            <a:r>
              <a:rPr sz="1313" b="1">
                <a:solidFill>
                  <a:srgbClr val="B7791F"/>
                </a:solidFill>
                <a:latin typeface="Arial"/>
                <a:ea typeface="Arial"/>
                <a:cs typeface="Arial"/>
              </a:rPr>
              <a:t>假设 R ∉ R</a:t>
            </a:r>
          </a:p>
        </p:txBody>
      </p:sp>
      <p:sp>
        <p:nvSpPr>
          <p:cNvPr id="20" name="case-b-body">
            <a:extLst xmlns:a="http://schemas.openxmlformats.org/drawingml/2006/main">
              <a:ext uri="{FF2B5EF4-FFF2-40B4-BE49-F238E27FC236}">
                <a16:creationId xmlns:a16="http://schemas.microsoft.com/office/drawing/2014/main" id="{774C6ADC-3B8A-4C06-88F4-09A4D1FDF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981450"/>
            <a:ext cx="1657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  <a:defRPr sz="135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定义要求：R ∈ R</a:t>
            </a:r>
          </a:p>
        </p:txBody>
      </p:sp>
      <p:sp>
        <p:nvSpPr>
          <p:cNvPr id="21" name="case-b-bad">
            <a:extLst xmlns:a="http://schemas.openxmlformats.org/drawingml/2006/main">
              <a:ext uri="{FF2B5EF4-FFF2-40B4-BE49-F238E27FC236}">
                <a16:creationId xmlns:a16="http://schemas.microsoft.com/office/drawing/2014/main" id="{972C3563-E002-4D5F-9C09-653629C98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438650"/>
            <a:ext cx="1752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1">
                <a:solidFill>
                  <a:srgbClr val="B779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B7791F"/>
                </a:solidFill>
                <a:latin typeface="Arial"/>
                <a:ea typeface="Arial"/>
                <a:cs typeface="Arial"/>
              </a:rPr>
              <a:t>还是矛盾</a:t>
            </a:r>
          </a:p>
        </p:txBody>
      </p:sp>
      <p:sp>
        <p:nvSpPr>
          <p:cNvPr id="22" name="lean-head">
            <a:extLst xmlns:a="http://schemas.openxmlformats.org/drawingml/2006/main">
              <a:ext uri="{FF2B5EF4-FFF2-40B4-BE49-F238E27FC236}">
                <a16:creationId xmlns:a16="http://schemas.microsoft.com/office/drawing/2014/main" id="{48644539-14D9-40E4-9BA9-7062F3A7C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7907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Lean 的处理</a:t>
            </a:r>
          </a:p>
        </p:txBody>
      </p:sp>
      <p:sp>
        <p:nvSpPr>
          <p:cNvPr id="23" name="russell-code-card">
            <a:extLst xmlns:a="http://schemas.openxmlformats.org/drawingml/2006/main">
              <a:ext uri="{FF2B5EF4-FFF2-40B4-BE49-F238E27FC236}">
                <a16:creationId xmlns:a16="http://schemas.microsoft.com/office/drawing/2014/main" id="{1FBE857F-4197-4F35-B87B-A6414D1E4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266950"/>
            <a:ext cx="3143250" cy="165735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24" name="russell-code">
            <a:hlinkClick xmlns:r="http://schemas.openxmlformats.org/officeDocument/2006/relationships" xmlns:a="http://schemas.openxmlformats.org/drawingml/2006/main" r:id="Rc9795666aa884860"/>
            <a:extLst xmlns:a="http://schemas.openxmlformats.org/drawingml/2006/main">
              <a:ext uri="{FF2B5EF4-FFF2-40B4-BE49-F238E27FC236}">
                <a16:creationId xmlns:a16="http://schemas.microsoft.com/office/drawing/2014/main" id="{A5A2649C-95EE-47C6-BECD-39F18BCF0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457450"/>
            <a:ext cx="26860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350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Type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350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-- Type : Type 1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350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Type 1</a:t>
            </a:r>
          </a:p>
          <a:p xmlns:a="http://schemas.openxmlformats.org/drawingml/2006/main">
            <a:pPr algn="l">
              <a:lnSpc>
                <a:spcPct val="115000"/>
              </a:lnSpc>
              <a:buNone/>
              <a:defRPr sz="1350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350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-- Type 1 : Type 2</a:t>
            </a:r>
          </a:p>
        </p:txBody>
      </p:sp>
      <p:sp>
        <p:nvSpPr>
          <p:cNvPr id="25" name="lean-rule-card">
            <a:extLst xmlns:a="http://schemas.openxmlformats.org/drawingml/2006/main">
              <a:ext uri="{FF2B5EF4-FFF2-40B4-BE49-F238E27FC236}">
                <a16:creationId xmlns:a16="http://schemas.microsoft.com/office/drawing/2014/main" id="{C0309130-2FF5-40C3-9145-C1F10A9CB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133850"/>
            <a:ext cx="314325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6" name="lean-rule">
            <a:extLst xmlns:a="http://schemas.openxmlformats.org/drawingml/2006/main">
              <a:ext uri="{FF2B5EF4-FFF2-40B4-BE49-F238E27FC236}">
                <a16:creationId xmlns:a16="http://schemas.microsoft.com/office/drawing/2014/main" id="{7EEB0B90-E1F4-4304-9433-35BFC549D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305300"/>
            <a:ext cx="2609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Type u : Type (u + 1)</a:t>
            </a:r>
          </a:p>
        </p:txBody>
      </p:sp>
      <p:sp>
        <p:nvSpPr>
          <p:cNvPr id="27" name="lean-rule-caption">
            <a:extLst xmlns:a="http://schemas.openxmlformats.org/drawingml/2006/main">
              <a:ext uri="{FF2B5EF4-FFF2-40B4-BE49-F238E27FC236}">
                <a16:creationId xmlns:a16="http://schemas.microsoft.com/office/drawing/2014/main" id="{62726A4F-14A2-4189-9CB5-870FEE91C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629150"/>
            <a:ext cx="2609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163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不存在单一宇宙满足 U : U。</a:t>
            </a:r>
          </a:p>
        </p:txBody>
      </p:sp>
      <p:sp>
        <p:nvSpPr>
          <p:cNvPr id="28" name="takeaway">
            <a:extLst xmlns:a="http://schemas.openxmlformats.org/drawingml/2006/main">
              <a:ext uri="{FF2B5EF4-FFF2-40B4-BE49-F238E27FC236}">
                <a16:creationId xmlns:a16="http://schemas.microsoft.com/office/drawing/2014/main" id="{9B069DCC-4041-4B35-A9A4-7E101CCD5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410200"/>
            <a:ext cx="990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要点：类型分层不是技术细枝末节，而是为了避免自指悖论导致系统不一致。</a:t>
            </a:r>
          </a:p>
        </p:txBody>
      </p:sp>
    </p:spTree>
    <p:extLst>
      <p:ext uri="{BB962C8B-B14F-4D97-AF65-F5344CB8AC3E}">
        <p14:creationId xmlns:p14="http://schemas.microsoft.com/office/powerpoint/2010/main" val="1505366857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AB1E20F4-7EC3-4050-A6A9-F095E70CD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115F0719-4045-47AB-B39A-1A0EF952B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函数：Lean 的基本积木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E9C7EAA5-B1D3-42B9-A1C2-D973A6AD2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29B6B288-B1DC-4207-9F8A-8F470B2B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09750"/>
            <a:ext cx="4953000" cy="2762250"/>
          </a:xfrm>
          <a:prstGeom xmlns:a="http://schemas.openxmlformats.org/drawingml/2006/main" prst="roundRect">
            <a:avLst>
              <a:gd name="adj" fmla="val 3448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a7eb740e4f3b4e48"/>
            <a:extLst xmlns:a="http://schemas.openxmlformats.org/drawingml/2006/main">
              <a:ext uri="{FF2B5EF4-FFF2-40B4-BE49-F238E27FC236}">
                <a16:creationId xmlns:a16="http://schemas.microsoft.com/office/drawing/2014/main" id="{C7A8C89C-FD12-4F0A-B629-D592581B2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981200"/>
            <a:ext cx="4572000" cy="2495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33"/>
                </a:solidFill>
              </a:defRPr>
            </a:pPr>
            <a:r>
              <a:rPr sz="1875" b="0">
                <a:solidFill>
                  <a:srgbClr val="172033"/>
                </a:solidFill>
              </a:rPr>
              <a:t>def double (n : Nat) : Nat :=</a:t>
            </a:r>
          </a:p>
          <a:p xmlns:a="http://schemas.openxmlformats.org/drawingml/2006/main">
            <a:pPr algn="l">
              <a:buNone/>
              <a:defRPr sz="1875" b="0">
                <a:solidFill>
                  <a:srgbClr val="172033"/>
                </a:solidFill>
              </a:defRPr>
            </a:pPr>
            <a:r>
              <a:rPr sz="1875" b="0">
                <a:solidFill>
                  <a:srgbClr val="172033"/>
                </a:solidFill>
              </a:rPr>
              <a:t>  n + n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172033"/>
                </a:solidFill>
              </a:defRPr>
            </a:pPr>
            <a:r>
              <a:rPr sz="1875" b="0">
                <a:solidFill>
                  <a:srgbClr val="172033"/>
                </a:solidFill>
              </a:rPr>
              <a:t>#check double</a:t>
            </a:r>
          </a:p>
          <a:p xmlns:a="http://schemas.openxmlformats.org/drawingml/2006/main">
            <a:pPr algn="l">
              <a:buNone/>
              <a:defRPr sz="1875" b="0">
                <a:solidFill>
                  <a:srgbClr val="172033"/>
                </a:solidFill>
              </a:defRPr>
            </a:pPr>
            <a:r>
              <a:rPr sz="1875" b="0">
                <a:solidFill>
                  <a:srgbClr val="172033"/>
                </a:solidFill>
              </a:rPr>
              <a:t>#eval double 21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B7D38E05-5405-49FF-91A1-87D795FCF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790700"/>
            <a:ext cx="14287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1F5E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F5EFF"/>
                </a:solidFill>
              </a:defRPr>
            </a:pPr>
            <a:r>
              <a:rPr sz="1125" b="1">
                <a:solidFill>
                  <a:srgbClr val="1F5EFF"/>
                </a:solidFill>
              </a:rPr>
              <a:t>def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19A97CCB-FF10-4F1D-9982-7CCE90CA2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8097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给对象命名</a:t>
            </a:r>
          </a:p>
        </p:txBody>
      </p:sp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98105147-A74F-47C6-8096-6F45E877F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533650"/>
            <a:ext cx="14287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7F7F7"/>
          </a:solidFill>
          <a:ln xmlns:a="http://schemas.openxmlformats.org/drawingml/2006/main" w="9525">
            <a:solidFill>
              <a:srgbClr val="1EA7A8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EA7A8"/>
                </a:solidFill>
              </a:defRPr>
            </a:pPr>
            <a:r>
              <a:rPr sz="1125" b="1">
                <a:solidFill>
                  <a:srgbClr val="1EA7A8"/>
                </a:solidFill>
              </a:rPr>
              <a:t>(n : Nat)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53A037FC-F88F-4766-B98C-9DB841356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5527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输入参数</a:t>
            </a: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2F29977F-0B8B-45E9-950B-27BA367FD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276600"/>
            <a:ext cx="14287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14966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4966B"/>
                </a:solidFill>
              </a:defRPr>
            </a:pPr>
            <a:r>
              <a:rPr sz="1125" b="1">
                <a:solidFill>
                  <a:srgbClr val="14966B"/>
                </a:solidFill>
              </a:rPr>
              <a:t>: Nat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67359685-A6AA-4E8A-8D1B-BEE4B676C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2956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返回类型</a:t>
            </a:r>
          </a:p>
        </p:txBody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C2FD77EA-DF2D-4ABD-B150-DF754E465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019550"/>
            <a:ext cx="14287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B7791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B7791F"/>
                </a:solidFill>
              </a:defRPr>
            </a:pPr>
            <a:r>
              <a:rPr sz="1125" b="1">
                <a:solidFill>
                  <a:srgbClr val="B7791F"/>
                </a:solidFill>
              </a:rPr>
              <a:t>n + n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F8524E05-B502-40A5-95CF-650B2D03D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0386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函数体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74F0ED6A-2A64-4C37-8F73-7C7039BE7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286778078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6A85117A-A0A9-4E24-83DA-C34D9481A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C3C9FF72-4ED9-463A-BB49-A64CCFEE6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匿名函数与高阶函数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936DCD3B-D92B-4BA2-A336-320675576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771F1598-0038-485D-9C56-1BE923829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09750"/>
            <a:ext cx="6858000" cy="314325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8aa7b67914044ba2"/>
            <a:extLst xmlns:a="http://schemas.openxmlformats.org/drawingml/2006/main">
              <a:ext uri="{FF2B5EF4-FFF2-40B4-BE49-F238E27FC236}">
                <a16:creationId xmlns:a16="http://schemas.microsoft.com/office/drawing/2014/main" id="{55DD4DD4-81F9-4F94-AA36-DF9A53566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981200"/>
            <a:ext cx="6477000" cy="2876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#check fun x : Nat =&gt; x + 1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def applyTwice (f : Nat -&gt; Nat) (x : Nat) : Nat :=</a:t>
            </a:r>
          </a:p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  f (f x)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#eval applyTwice (fun n =&gt; n + 1) 10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056D8B75-8E7C-4926-A217-3155FB1B4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019300"/>
            <a:ext cx="2857500" cy="2732405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3D528959-8824-4C40-858D-9C581D14B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381250"/>
            <a:ext cx="2000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400" b="1">
                <a:solidFill>
                  <a:srgbClr val="14966B"/>
                </a:solidFill>
              </a:defRPr>
            </a:pPr>
            <a:r>
              <a:rPr sz="2400" b="1">
                <a:solidFill>
                  <a:srgbClr val="14966B"/>
                </a:solidFill>
              </a:rPr>
              <a:t>高阶函数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4723CA03-F6E5-422E-A856-57451F04D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124200"/>
            <a:ext cx="2095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132033"/>
                </a:solidFill>
              </a:defRPr>
            </a:pPr>
            <a:r>
              <a:rPr sz="1725" b="0">
                <a:solidFill>
                  <a:srgbClr val="132033"/>
                </a:solidFill>
              </a:rPr>
              <a:t>函数也可以作为输入。</a:t>
            </a:r>
          </a:p>
          <a:p xmlns:a="http://schemas.openxmlformats.org/drawingml/2006/main">
            <a:pPr algn="ctr">
              <a:buNone/>
              <a:defRPr sz="1725" b="0">
                <a:solidFill>
                  <a:srgbClr val="132033"/>
                </a:solidFill>
              </a:defRPr>
            </a:pPr>
            <a:r>
              <a:rPr sz="1725" b="0">
                <a:solidFill>
                  <a:srgbClr val="132033"/>
                </a:solidFill>
              </a:rPr>
              <a:t>这就是函数式编程的核心味道。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875E7201-19E6-4CF9-9AAD-184A30616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494346200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9B3E795-11DF-4822-AFDA-D838960CD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5DF9C63-58E5-4701-A813-CA1AA893F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多参数函数其实是“一次吃一个参数”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F3462E65-787D-48D5-A1C3-7AF4B63FE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04B02B8B-C3A8-4CE4-97F5-FE9916C8E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714500"/>
            <a:ext cx="5334000" cy="333375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8faea92c72154fbd"/>
            <a:extLst xmlns:a="http://schemas.openxmlformats.org/drawingml/2006/main">
              <a:ext uri="{FF2B5EF4-FFF2-40B4-BE49-F238E27FC236}">
                <a16:creationId xmlns:a16="http://schemas.microsoft.com/office/drawing/2014/main" id="{1819CED5-0AFB-437B-B424-890386531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885950"/>
            <a:ext cx="49530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def add3 (a b c : Nat) : Nat :=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  a + b + c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#check add3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#check add3 1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#check add3 1 2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#check add3 1 2 3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72887D11-EDD1-47D6-8FED-0B3E6852B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333625"/>
            <a:ext cx="857250" cy="666750"/>
          </a:xfrm>
          <a:prstGeom xmlns:a="http://schemas.openxmlformats.org/drawingml/2006/main" prst="roundRect">
            <a:avLst>
              <a:gd name="adj" fmla="val 25714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C88209D-82F5-44F7-8082-4D0DA7371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4574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646B8"/>
                </a:solidFill>
              </a:defRPr>
            </a:pPr>
            <a:r>
              <a:rPr sz="2550" b="1">
                <a:solidFill>
                  <a:srgbClr val="1646B8"/>
                </a:solidFill>
              </a:rPr>
              <a:t>1</a:t>
            </a:r>
          </a:p>
        </p:txBody>
      </p:sp>
      <p:sp>
        <p:nvSpPr>
          <p:cNvPr id="9" name="直接连接符 8">
            <a:extLst xmlns:a="http://schemas.openxmlformats.org/drawingml/2006/main">
              <a:ext uri="{FF2B5EF4-FFF2-40B4-BE49-F238E27FC236}">
                <a16:creationId xmlns:a16="http://schemas.microsoft.com/office/drawing/2014/main" id="{2CCF26B6-3095-40FC-B9BB-79E23FD45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67000"/>
            <a:ext cx="34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B601CB70-62B3-42E0-B5CF-36DAD25E5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333625"/>
            <a:ext cx="857250" cy="666750"/>
          </a:xfrm>
          <a:prstGeom xmlns:a="http://schemas.openxmlformats.org/drawingml/2006/main" prst="roundRect">
            <a:avLst>
              <a:gd name="adj" fmla="val 25714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EC4B7778-231B-4ADB-9736-9A9AB472B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4574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646B8"/>
                </a:solidFill>
              </a:defRPr>
            </a:pPr>
            <a:r>
              <a:rPr sz="2550" b="1">
                <a:solidFill>
                  <a:srgbClr val="1646B8"/>
                </a:solidFill>
              </a:rPr>
              <a:t>2</a:t>
            </a:r>
          </a:p>
        </p:txBody>
      </p:sp>
      <p:sp>
        <p:nvSpPr>
          <p:cNvPr id="12" name="直接连接符 11">
            <a:extLst xmlns:a="http://schemas.openxmlformats.org/drawingml/2006/main">
              <a:ext uri="{FF2B5EF4-FFF2-40B4-BE49-F238E27FC236}">
                <a16:creationId xmlns:a16="http://schemas.microsoft.com/office/drawing/2014/main" id="{D3AA53B6-8304-496C-AF1C-EB697661C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667000"/>
            <a:ext cx="342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988F4418-CCA9-4BC5-BE17-1715803F9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333625"/>
            <a:ext cx="857250" cy="666750"/>
          </a:xfrm>
          <a:prstGeom xmlns:a="http://schemas.openxmlformats.org/drawingml/2006/main" prst="roundRect">
            <a:avLst>
              <a:gd name="adj" fmla="val 25714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2961F453-0307-46C7-BCD4-3AEB7D992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24574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646B8"/>
                </a:solidFill>
              </a:defRPr>
            </a:pPr>
            <a:r>
              <a:rPr sz="2550" b="1">
                <a:solidFill>
                  <a:srgbClr val="1646B8"/>
                </a:solidFill>
              </a:rPr>
              <a:t>3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746B89CE-3AFB-467C-BF08-C4D232406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714750"/>
            <a:ext cx="4095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32033"/>
                </a:solidFill>
              </a:defRPr>
            </a:pPr>
            <a:r>
              <a:rPr sz="2100" b="1">
                <a:solidFill>
                  <a:srgbClr val="132033"/>
                </a:solidFill>
              </a:rPr>
              <a:t>add3 1 仍然是函数：它还在等 2 个参数。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E10596F0-4B13-4710-BD54-D42CE52C3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1951413231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061E54B-F08F-481F-8F38-628A53F63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8B6CFB7-9CB8-46A5-8526-63BFE2F3D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隐式参数：Lean 会帮你推断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5B91750C-7996-4B28-B67D-5B321E137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8114035F-83D4-4889-BD38-5F2E13A5E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52625"/>
            <a:ext cx="6762750" cy="21907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191d24f6e8424b3f"/>
            <a:extLst xmlns:a="http://schemas.openxmlformats.org/drawingml/2006/main">
              <a:ext uri="{FF2B5EF4-FFF2-40B4-BE49-F238E27FC236}">
                <a16:creationId xmlns:a16="http://schemas.microsoft.com/office/drawing/2014/main" id="{C5C7D6CA-AB91-4569-88F2-D7AB6A3C6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124075"/>
            <a:ext cx="6381750" cy="1924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33"/>
                </a:solidFill>
              </a:defRPr>
            </a:pPr>
            <a:r>
              <a:rPr sz="1800" b="0">
                <a:solidFill>
                  <a:srgbClr val="172033"/>
                </a:solidFill>
              </a:rPr>
              <a:t>def myConst {A B : Type} (a : A) (_ : B) : A :=</a:t>
            </a:r>
          </a:p>
          <a:p xmlns:a="http://schemas.openxmlformats.org/drawingml/2006/main">
            <a:pPr algn="l">
              <a:buNone/>
              <a:defRPr sz="1800" b="0">
                <a:solidFill>
                  <a:srgbClr val="172033"/>
                </a:solidFill>
              </a:defRPr>
            </a:pPr>
            <a:r>
              <a:rPr sz="1800" b="0">
                <a:solidFill>
                  <a:srgbClr val="172033"/>
                </a:solidFill>
              </a:rPr>
              <a:t>  a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33"/>
                </a:solidFill>
              </a:defRPr>
            </a:pPr>
            <a:r>
              <a:rPr sz="1800" b="0">
                <a:solidFill>
                  <a:srgbClr val="172033"/>
                </a:solidFill>
              </a:rPr>
              <a:t>#eval myConst 5 "ignored"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6753B6E6-27F9-44AA-9390-8D2C178C0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1952625"/>
            <a:ext cx="2619375" cy="21907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F1CC8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93064F67-2A8C-482E-8F40-4C5EC8582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2324100"/>
            <a:ext cx="2047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B7791F"/>
                </a:solidFill>
              </a:defRPr>
            </a:pPr>
            <a:r>
              <a:rPr sz="2100" b="1">
                <a:solidFill>
                  <a:srgbClr val="B7791F"/>
                </a:solidFill>
              </a:rPr>
              <a:t>{A B : Type}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381AF37-CC92-4A31-9189-D333FDA29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095625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132033"/>
                </a:solidFill>
              </a:defRPr>
            </a:pPr>
            <a:r>
              <a:rPr sz="1725" b="0">
                <a:solidFill>
                  <a:srgbClr val="132033"/>
                </a:solidFill>
              </a:rPr>
              <a:t>花括号参数通常由 Lean 从上下文推断。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57DCB04-467D-45C7-A46B-C8BB667C7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0673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950" b="1">
                <a:solidFill>
                  <a:srgbClr val="132033"/>
                </a:solidFill>
              </a:defRPr>
            </a:pPr>
            <a:r>
              <a:rPr sz="1950" b="1">
                <a:solidFill>
                  <a:srgbClr val="132033"/>
                </a:solidFill>
              </a:rPr>
              <a:t>初学建议：看不懂时先把隐式参数当成“Lean 自动补的类型信息”。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91534E3C-1792-4520-A7FB-F50D4120B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230067913"/>
      </p:ext>
    </p:extLst>
  </p:cSld>
</p:sld>
</file>

<file path=ppt/slides/slide4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1C22323A-572A-48AC-93E1-5C35CBBEE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132EE6B-3468-4142-9EE3-C6490AEFA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0046C7"/>
                </a:solidFill>
              </a:defRPr>
            </a:pPr>
            <a:r>
              <a:rPr sz="1125" b="1">
                <a:solidFill>
                  <a:srgbClr val="0046C7"/>
                </a:solidFill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84D9ECC7-D8A0-4702-894A-8F7726356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00100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122033"/>
                </a:solidFill>
              </a:defRPr>
            </a:pPr>
            <a:r>
              <a:rPr sz="2550" b="1">
                <a:solidFill>
                  <a:srgbClr val="122033"/>
                </a:solidFill>
              </a:rPr>
              <a:t>Lean 的三种参数括号决定谁来填写参数</a:t>
            </a:r>
          </a:p>
        </p:txBody>
      </p:sp>
      <p:sp>
        <p:nvSpPr>
          <p:cNvPr id="4" name="lead">
            <a:extLst xmlns:a="http://schemas.openxmlformats.org/drawingml/2006/main">
              <a:ext uri="{FF2B5EF4-FFF2-40B4-BE49-F238E27FC236}">
                <a16:creationId xmlns:a16="http://schemas.microsoft.com/office/drawing/2014/main" id="{3AFB7F77-0030-48F4-83E8-B7B6C3475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28750"/>
            <a:ext cx="10287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425">
                <a:solidFill>
                  <a:srgbClr val="5F6F86"/>
                </a:solidFill>
              </a:defRPr>
            </a:pPr>
            <a:r>
              <a:rPr sz="1425">
                <a:solidFill>
                  <a:srgbClr val="5F6F86"/>
                </a:solidFill>
              </a:rPr>
              <a:t>看函数、定理或结构字段时，括号不是装饰，而是在告诉 Lean：这个参数由用户写、由系统推断，还是由 typeclass 搜索。</a:t>
            </a:r>
          </a:p>
        </p:txBody>
      </p:sp>
      <p:sp>
        <p:nvSpPr>
          <p:cNvPr id="5" name="mini-card">
            <a:extLst xmlns:a="http://schemas.openxmlformats.org/drawingml/2006/main">
              <a:ext uri="{FF2B5EF4-FFF2-40B4-BE49-F238E27FC236}">
                <a16:creationId xmlns:a16="http://schemas.microsoft.com/office/drawing/2014/main" id="{4F9B6696-147D-452F-AB6A-A149A36E4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14550"/>
            <a:ext cx="3276600" cy="1466850"/>
          </a:xfrm>
          <a:prstGeom xmlns:a="http://schemas.openxmlformats.org/drawingml/2006/main" prst="roundRect">
            <a:avLst>
              <a:gd name="adj" fmla="val 5195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D4E2F3"/>
            </a:solidFill>
            <a:prstDash val="solid"/>
          </a:ln>
        </p:spPr>
      </p:sp>
      <p:sp>
        <p:nvSpPr>
          <p:cNvPr id="6" name="mini-card-title">
            <a:extLst xmlns:a="http://schemas.openxmlformats.org/drawingml/2006/main">
              <a:ext uri="{FF2B5EF4-FFF2-40B4-BE49-F238E27FC236}">
                <a16:creationId xmlns:a16="http://schemas.microsoft.com/office/drawing/2014/main" id="{B64D250E-DFC5-4607-BB4B-512E1513F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66950"/>
            <a:ext cx="289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 b="1">
                <a:solidFill>
                  <a:srgbClr val="0046C7"/>
                </a:solidFill>
              </a:defRPr>
            </a:pPr>
            <a:r>
              <a:rPr sz="1575" b="1">
                <a:solidFill>
                  <a:srgbClr val="0046C7"/>
                </a:solidFill>
              </a:rPr>
              <a:t>(x : α)</a:t>
            </a:r>
          </a:p>
        </p:txBody>
      </p:sp>
      <p:sp>
        <p:nvSpPr>
          <p:cNvPr id="7" name="mini-card-body">
            <a:extLst xmlns:a="http://schemas.openxmlformats.org/drawingml/2006/main">
              <a:ext uri="{FF2B5EF4-FFF2-40B4-BE49-F238E27FC236}">
                <a16:creationId xmlns:a16="http://schemas.microsoft.com/office/drawing/2014/main" id="{7F1D0F87-1931-4A27-A720-4CF78F237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28900"/>
            <a:ext cx="28956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75">
                <a:solidFill>
                  <a:srgbClr val="243349"/>
                </a:solidFill>
              </a:defRPr>
            </a:pPr>
            <a:r>
              <a:rPr sz="1275">
                <a:solidFill>
                  <a:srgbClr val="243349"/>
                </a:solidFill>
              </a:rPr>
              <a:t>显式参数。调用时通常要写出来：它是数学对象本身，例如 n、x、一个集合 s。</a:t>
            </a:r>
          </a:p>
        </p:txBody>
      </p:sp>
      <p:sp>
        <p:nvSpPr>
          <p:cNvPr id="8" name="mini-card">
            <a:extLst xmlns:a="http://schemas.openxmlformats.org/drawingml/2006/main">
              <a:ext uri="{FF2B5EF4-FFF2-40B4-BE49-F238E27FC236}">
                <a16:creationId xmlns:a16="http://schemas.microsoft.com/office/drawing/2014/main" id="{9A4BC028-3A52-4B5F-BC00-2330D2BCF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114550"/>
            <a:ext cx="3276600" cy="1466850"/>
          </a:xfrm>
          <a:prstGeom xmlns:a="http://schemas.openxmlformats.org/drawingml/2006/main" prst="roundRect">
            <a:avLst>
              <a:gd name="adj" fmla="val 5195"/>
            </a:avLst>
          </a:prstGeom>
          <a:solidFill xmlns:a="http://schemas.openxmlformats.org/drawingml/2006/main">
            <a:srgbClr val="F2ECFF"/>
          </a:solidFill>
          <a:ln xmlns:a="http://schemas.openxmlformats.org/drawingml/2006/main" w="9525">
            <a:solidFill>
              <a:srgbClr val="D4E2F3"/>
            </a:solidFill>
            <a:prstDash val="solid"/>
          </a:ln>
        </p:spPr>
      </p:sp>
      <p:sp>
        <p:nvSpPr>
          <p:cNvPr id="9" name="mini-card-title">
            <a:extLst xmlns:a="http://schemas.openxmlformats.org/drawingml/2006/main">
              <a:ext uri="{FF2B5EF4-FFF2-40B4-BE49-F238E27FC236}">
                <a16:creationId xmlns:a16="http://schemas.microsoft.com/office/drawing/2014/main" id="{8299F195-19F9-4A5A-AA19-879CCDB14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266950"/>
            <a:ext cx="289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 b="1">
                <a:solidFill>
                  <a:srgbClr val="6C4BB8"/>
                </a:solidFill>
              </a:defRPr>
            </a:pPr>
            <a:r>
              <a:rPr sz="1575" b="1">
                <a:solidFill>
                  <a:srgbClr val="6C4BB8"/>
                </a:solidFill>
              </a:rPr>
              <a:t>{α : Type}</a:t>
            </a:r>
          </a:p>
        </p:txBody>
      </p:sp>
      <p:sp>
        <p:nvSpPr>
          <p:cNvPr id="10" name="mini-card-body">
            <a:extLst xmlns:a="http://schemas.openxmlformats.org/drawingml/2006/main">
              <a:ext uri="{FF2B5EF4-FFF2-40B4-BE49-F238E27FC236}">
                <a16:creationId xmlns:a16="http://schemas.microsoft.com/office/drawing/2014/main" id="{AEEB64C5-BEE1-4FEB-82D8-3AC46FD78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628900"/>
            <a:ext cx="28956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75">
                <a:solidFill>
                  <a:srgbClr val="243349"/>
                </a:solidFill>
              </a:defRPr>
            </a:pPr>
            <a:r>
              <a:rPr sz="1275">
                <a:solidFill>
                  <a:srgbClr val="243349"/>
                </a:solidFill>
              </a:rPr>
              <a:t>隐式参数。Lean 通常能从后面的参数或目标里推出它；类型参数最常这样写。</a:t>
            </a:r>
          </a:p>
        </p:txBody>
      </p:sp>
      <p:sp>
        <p:nvSpPr>
          <p:cNvPr id="11" name="mini-card">
            <a:extLst xmlns:a="http://schemas.openxmlformats.org/drawingml/2006/main">
              <a:ext uri="{FF2B5EF4-FFF2-40B4-BE49-F238E27FC236}">
                <a16:creationId xmlns:a16="http://schemas.microsoft.com/office/drawing/2014/main" id="{BFA6B2DE-9DA7-494E-BEBF-CCD37C337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114550"/>
            <a:ext cx="3276600" cy="1466850"/>
          </a:xfrm>
          <a:prstGeom xmlns:a="http://schemas.openxmlformats.org/drawingml/2006/main" prst="roundRect">
            <a:avLst>
              <a:gd name="adj" fmla="val 5195"/>
            </a:avLst>
          </a:prstGeom>
          <a:solidFill xmlns:a="http://schemas.openxmlformats.org/drawingml/2006/main">
            <a:srgbClr val="EAF7EF"/>
          </a:solidFill>
          <a:ln xmlns:a="http://schemas.openxmlformats.org/drawingml/2006/main" w="9525">
            <a:solidFill>
              <a:srgbClr val="D4E2F3"/>
            </a:solidFill>
            <a:prstDash val="solid"/>
          </a:ln>
        </p:spPr>
      </p:sp>
      <p:sp>
        <p:nvSpPr>
          <p:cNvPr id="12" name="mini-card-title">
            <a:extLst xmlns:a="http://schemas.openxmlformats.org/drawingml/2006/main">
              <a:ext uri="{FF2B5EF4-FFF2-40B4-BE49-F238E27FC236}">
                <a16:creationId xmlns:a16="http://schemas.microsoft.com/office/drawing/2014/main" id="{B56A8F2C-7760-45DB-A9D0-3798D0E77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266950"/>
            <a:ext cx="289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 b="1">
                <a:solidFill>
                  <a:srgbClr val="167243"/>
                </a:solidFill>
              </a:defRPr>
            </a:pPr>
            <a:r>
              <a:rPr sz="1575" b="1">
                <a:solidFill>
                  <a:srgbClr val="167243"/>
                </a:solidFill>
              </a:rPr>
              <a:t>[Monoid α]</a:t>
            </a:r>
          </a:p>
        </p:txBody>
      </p:sp>
      <p:sp>
        <p:nvSpPr>
          <p:cNvPr id="13" name="mini-card-body">
            <a:extLst xmlns:a="http://schemas.openxmlformats.org/drawingml/2006/main">
              <a:ext uri="{FF2B5EF4-FFF2-40B4-BE49-F238E27FC236}">
                <a16:creationId xmlns:a16="http://schemas.microsoft.com/office/drawing/2014/main" id="{24A18BF2-4ECB-43C1-873C-3CC9A0C08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628900"/>
            <a:ext cx="28956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75">
                <a:solidFill>
                  <a:srgbClr val="243349"/>
                </a:solidFill>
              </a:defRPr>
            </a:pPr>
            <a:r>
              <a:rPr sz="1275">
                <a:solidFill>
                  <a:srgbClr val="243349"/>
                </a:solidFill>
              </a:rPr>
              <a:t>实例参数。Lean 到 instance 数据库里找结构，例如群、环、拓扑空间、DecidableEq。</a:t>
            </a:r>
          </a:p>
        </p:txBody>
      </p:sp>
      <p:sp>
        <p:nvSpPr>
          <p:cNvPr id="14" name="code-block">
            <a:hlinkClick xmlns:r="http://schemas.openxmlformats.org/officeDocument/2006/relationships" xmlns:a="http://schemas.openxmlformats.org/drawingml/2006/main" r:id="R2781fac4ad5147e7"/>
            <a:extLst xmlns:a="http://schemas.openxmlformats.org/drawingml/2006/main">
              <a:ext uri="{FF2B5EF4-FFF2-40B4-BE49-F238E27FC236}">
                <a16:creationId xmlns:a16="http://schemas.microsoft.com/office/drawing/2014/main" id="{9576833C-8441-4973-AA39-754F8E3D4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38600"/>
            <a:ext cx="4953000" cy="1352550"/>
          </a:xfrm>
          <a:prstGeom xmlns:a="http://schemas.openxmlformats.org/drawingml/2006/main" prst="roundRect">
            <a:avLst>
              <a:gd name="adj" fmla="val 4225"/>
            </a:avLst>
          </a:prstGeom>
          <a:solidFill xmlns:a="http://schemas.openxmlformats.org/drawingml/2006/main">
            <a:srgbClr val="0E1726"/>
          </a:solidFill>
          <a:ln xmlns:a="http://schemas.openxmlformats.org/drawingml/2006/main" w="9525">
            <a:solidFill>
              <a:srgbClr val="1F2B3E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#check List.length</a:t>
            </a:r>
          </a:p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#check @List.length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#check add_zero</a:t>
            </a:r>
          </a:p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#check @add_zero</a:t>
            </a:r>
          </a:p>
        </p:txBody>
      </p:sp>
      <p:sp>
        <p:nvSpPr>
          <p:cNvPr id="15" name="bullet-dot">
            <a:extLst xmlns:a="http://schemas.openxmlformats.org/drawingml/2006/main">
              <a:ext uri="{FF2B5EF4-FFF2-40B4-BE49-F238E27FC236}">
                <a16:creationId xmlns:a16="http://schemas.microsoft.com/office/drawing/2014/main" id="{BCEEAC9D-9494-4D6A-A71D-CF8579F23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05765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243"/>
                </a:solidFill>
              </a:defRPr>
            </a:pPr>
            <a:r>
              <a:rPr sz="1350" b="1">
                <a:solidFill>
                  <a:srgbClr val="167243"/>
                </a:solidFill>
              </a:rPr>
              <a:t>•</a:t>
            </a:r>
          </a:p>
        </p:txBody>
      </p:sp>
      <p:sp>
        <p:nvSpPr>
          <p:cNvPr id="16" name="bullet-text">
            <a:extLst xmlns:a="http://schemas.openxmlformats.org/drawingml/2006/main">
              <a:ext uri="{FF2B5EF4-FFF2-40B4-BE49-F238E27FC236}">
                <a16:creationId xmlns:a16="http://schemas.microsoft.com/office/drawing/2014/main" id="{4BBDBD5A-2F7A-443A-A466-8F071F894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038600"/>
            <a:ext cx="4476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243349"/>
                </a:solidFill>
              </a:defRPr>
            </a:pPr>
            <a:r>
              <a:rPr sz="1350">
                <a:solidFill>
                  <a:srgbClr val="243349"/>
                </a:solidFill>
              </a:rPr>
              <a:t>普通 `#check List.length` 会隐藏能推断的参数。</a:t>
            </a:r>
          </a:p>
        </p:txBody>
      </p:sp>
      <p:sp>
        <p:nvSpPr>
          <p:cNvPr id="17" name="bullet-dot">
            <a:extLst xmlns:a="http://schemas.openxmlformats.org/drawingml/2006/main">
              <a:ext uri="{FF2B5EF4-FFF2-40B4-BE49-F238E27FC236}">
                <a16:creationId xmlns:a16="http://schemas.microsoft.com/office/drawing/2014/main" id="{938A73C8-1C1B-41A4-B2E5-3C2D6670B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49580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243"/>
                </a:solidFill>
              </a:defRPr>
            </a:pPr>
            <a:r>
              <a:rPr sz="1350" b="1">
                <a:solidFill>
                  <a:srgbClr val="167243"/>
                </a:solidFill>
              </a:rPr>
              <a:t>•</a:t>
            </a:r>
          </a:p>
        </p:txBody>
      </p:sp>
      <p:sp>
        <p:nvSpPr>
          <p:cNvPr id="18" name="bullet-text">
            <a:extLst xmlns:a="http://schemas.openxmlformats.org/drawingml/2006/main">
              <a:ext uri="{FF2B5EF4-FFF2-40B4-BE49-F238E27FC236}">
                <a16:creationId xmlns:a16="http://schemas.microsoft.com/office/drawing/2014/main" id="{0BFB0F19-E9CB-4B8F-ABA2-8A1E60755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476750"/>
            <a:ext cx="4476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243349"/>
                </a:solidFill>
              </a:defRPr>
            </a:pPr>
            <a:r>
              <a:rPr sz="1350">
                <a:solidFill>
                  <a:srgbClr val="243349"/>
                </a:solidFill>
              </a:rPr>
              <a:t>`@List.length` 会把隐式参数也显示出来。</a:t>
            </a:r>
          </a:p>
        </p:txBody>
      </p:sp>
      <p:sp>
        <p:nvSpPr>
          <p:cNvPr id="19" name="bullet-dot">
            <a:extLst xmlns:a="http://schemas.openxmlformats.org/drawingml/2006/main">
              <a:ext uri="{FF2B5EF4-FFF2-40B4-BE49-F238E27FC236}">
                <a16:creationId xmlns:a16="http://schemas.microsoft.com/office/drawing/2014/main" id="{16E1A8FB-1F46-4853-AA83-381F0B17A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933950"/>
            <a:ext cx="209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7243"/>
                </a:solidFill>
              </a:defRPr>
            </a:pPr>
            <a:r>
              <a:rPr sz="1350" b="1">
                <a:solidFill>
                  <a:srgbClr val="167243"/>
                </a:solidFill>
              </a:rPr>
              <a:t>•</a:t>
            </a:r>
          </a:p>
        </p:txBody>
      </p:sp>
      <p:sp>
        <p:nvSpPr>
          <p:cNvPr id="20" name="bullet-text">
            <a:extLst xmlns:a="http://schemas.openxmlformats.org/drawingml/2006/main">
              <a:ext uri="{FF2B5EF4-FFF2-40B4-BE49-F238E27FC236}">
                <a16:creationId xmlns:a16="http://schemas.microsoft.com/office/drawing/2014/main" id="{4E8157A4-7F8F-4005-AD0D-1D2E7DDC6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914900"/>
            <a:ext cx="4476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350">
                <a:solidFill>
                  <a:srgbClr val="243349"/>
                </a:solidFill>
              </a:defRPr>
            </a:pPr>
            <a:r>
              <a:rPr sz="1350">
                <a:solidFill>
                  <a:srgbClr val="243349"/>
                </a:solidFill>
              </a:rPr>
              <a:t>`@add_zero` 还能看到 `[AddZeroClass M]` 这样的实例参数。</a:t>
            </a:r>
          </a:p>
        </p:txBody>
      </p:sp>
      <p:sp>
        <p:nvSpPr>
          <p:cNvPr id="21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2D49809-52EB-4F3F-8DEA-0699808A1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7B8AA0"/>
                </a:solidFill>
              </a:defRPr>
            </a:pPr>
            <a:r>
              <a:rPr sz="1050">
                <a:solidFill>
                  <a:srgbClr val="7B8AA0"/>
                </a:solidFill>
              </a:rPr>
              <a:t>47</a:t>
            </a:r>
          </a:p>
        </p:txBody>
      </p:sp>
    </p:spTree>
    <p:extLst>
      <p:ext uri="{BB962C8B-B14F-4D97-AF65-F5344CB8AC3E}">
        <p14:creationId xmlns:p14="http://schemas.microsoft.com/office/powerpoint/2010/main" val="1181176948"/>
      </p:ext>
    </p:extLst>
  </p:cSld>
</p:sld>
</file>

<file path=ppt/slides/slide4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EEF108E3-3884-4A1D-A6D0-7410C3763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DE80939-2CAA-44B8-BEAE-B78AF7FE3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125" b="1">
                <a:solidFill>
                  <a:srgbClr val="0046C7"/>
                </a:solidFill>
              </a:defRPr>
            </a:pPr>
            <a:r>
              <a:rPr sz="1125" b="1">
                <a:solidFill>
                  <a:srgbClr val="0046C7"/>
                </a:solidFill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57E8687C-76E3-45B9-80D8-F74D38F58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800100"/>
            <a:ext cx="8858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122033"/>
                </a:solidFill>
              </a:defRPr>
            </a:pPr>
            <a:r>
              <a:rPr sz="2550" b="1">
                <a:solidFill>
                  <a:srgbClr val="122033"/>
                </a:solidFill>
              </a:rPr>
              <a:t>应用函数时，多数隐式参数交给 Lean 推断</a:t>
            </a:r>
          </a:p>
        </p:txBody>
      </p:sp>
      <p:sp>
        <p:nvSpPr>
          <p:cNvPr id="4" name="lead">
            <a:extLst xmlns:a="http://schemas.openxmlformats.org/drawingml/2006/main">
              <a:ext uri="{FF2B5EF4-FFF2-40B4-BE49-F238E27FC236}">
                <a16:creationId xmlns:a16="http://schemas.microsoft.com/office/drawing/2014/main" id="{41B7182C-AD31-4D56-8908-3C50D0114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28750"/>
            <a:ext cx="1019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425">
                <a:solidFill>
                  <a:srgbClr val="5F6F86"/>
                </a:solidFill>
              </a:defRPr>
            </a:pPr>
            <a:r>
              <a:rPr sz="1425">
                <a:solidFill>
                  <a:srgbClr val="5F6F86"/>
                </a:solidFill>
              </a:rPr>
              <a:t>初学时先按普通数学写法调用；推断失败时，再用 @、命名参数或 _ 把缺失信息补给 Lean。</a:t>
            </a:r>
          </a:p>
        </p:txBody>
      </p:sp>
      <p:sp>
        <p:nvSpPr>
          <p:cNvPr id="5" name="code-block">
            <a:hlinkClick xmlns:r="http://schemas.openxmlformats.org/officeDocument/2006/relationships" xmlns:a="http://schemas.openxmlformats.org/drawingml/2006/main" r:id="R869fbdefdd21403b"/>
            <a:extLst xmlns:a="http://schemas.openxmlformats.org/drawingml/2006/main">
              <a:ext uri="{FF2B5EF4-FFF2-40B4-BE49-F238E27FC236}">
                <a16:creationId xmlns:a16="http://schemas.microsoft.com/office/drawing/2014/main" id="{1CC04561-E6B3-4765-9E56-B18102C0D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95500"/>
            <a:ext cx="5810250" cy="3105150"/>
          </a:xfrm>
          <a:prstGeom xmlns:a="http://schemas.openxmlformats.org/drawingml/2006/main" prst="roundRect">
            <a:avLst>
              <a:gd name="adj" fmla="val 1840"/>
            </a:avLst>
          </a:prstGeom>
          <a:solidFill xmlns:a="http://schemas.openxmlformats.org/drawingml/2006/main">
            <a:srgbClr val="0E1726"/>
          </a:solidFill>
          <a:ln xmlns:a="http://schemas.openxmlformats.org/drawingml/2006/main" w="9525">
            <a:solidFill>
              <a:srgbClr val="1F2B3E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def same {α : Type} (x : α) : α := x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#check same 3</a:t>
            </a:r>
          </a:p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#check @same Nat 3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example {α : Type} [AddMonoid α] (x : α) :</a:t>
            </a:r>
          </a:p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    x + 0 = x := by</a:t>
            </a:r>
          </a:p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  simp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example : same (α := Nat) 3 = 3 := by</a:t>
            </a:r>
          </a:p>
          <a:p xmlns:a="http://schemas.openxmlformats.org/drawingml/2006/main">
            <a:pPr>
              <a:buNone/>
              <a:defRPr sz="1275">
                <a:solidFill>
                  <a:srgbClr val="E7EEF8"/>
                </a:solidFill>
              </a:defRPr>
            </a:pPr>
            <a:r>
              <a:rPr sz="1275">
                <a:solidFill>
                  <a:srgbClr val="E7EEF8"/>
                </a:solidFill>
              </a:rPr>
              <a:t>  rfl</a:t>
            </a:r>
          </a:p>
        </p:txBody>
      </p:sp>
      <p:sp>
        <p:nvSpPr>
          <p:cNvPr id="6" name="mini-card">
            <a:extLst xmlns:a="http://schemas.openxmlformats.org/drawingml/2006/main">
              <a:ext uri="{FF2B5EF4-FFF2-40B4-BE49-F238E27FC236}">
                <a16:creationId xmlns:a16="http://schemas.microsoft.com/office/drawing/2014/main" id="{270C5D3D-40EE-4D2D-9B37-1C43300F4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095500"/>
            <a:ext cx="417195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D4E2F3"/>
            </a:solidFill>
            <a:prstDash val="solid"/>
          </a:ln>
        </p:spPr>
      </p:sp>
      <p:sp>
        <p:nvSpPr>
          <p:cNvPr id="7" name="mini-card-title">
            <a:extLst xmlns:a="http://schemas.openxmlformats.org/drawingml/2006/main">
              <a:ext uri="{FF2B5EF4-FFF2-40B4-BE49-F238E27FC236}">
                <a16:creationId xmlns:a16="http://schemas.microsoft.com/office/drawing/2014/main" id="{84CBF8D3-927D-483D-A5F9-B7FF16427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247900"/>
            <a:ext cx="3790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 b="1">
                <a:solidFill>
                  <a:srgbClr val="0046C7"/>
                </a:solidFill>
              </a:defRPr>
            </a:pPr>
            <a:r>
              <a:rPr sz="1575" b="1">
                <a:solidFill>
                  <a:srgbClr val="0046C7"/>
                </a:solidFill>
              </a:rPr>
              <a:t>普通调用</a:t>
            </a:r>
          </a:p>
        </p:txBody>
      </p:sp>
      <p:sp>
        <p:nvSpPr>
          <p:cNvPr id="8" name="mini-card-body">
            <a:extLst xmlns:a="http://schemas.openxmlformats.org/drawingml/2006/main">
              <a:ext uri="{FF2B5EF4-FFF2-40B4-BE49-F238E27FC236}">
                <a16:creationId xmlns:a16="http://schemas.microsoft.com/office/drawing/2014/main" id="{F3F08B4F-936B-4FC4-AF5D-9EEBC753F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609850"/>
            <a:ext cx="3790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75">
                <a:solidFill>
                  <a:srgbClr val="243349"/>
                </a:solidFill>
              </a:defRPr>
            </a:pPr>
            <a:r>
              <a:rPr sz="1275">
                <a:solidFill>
                  <a:srgbClr val="243349"/>
                </a:solidFill>
              </a:rPr>
              <a:t>same 3 中，Lean 从 3 : Nat 推断出 {α := Nat}。</a:t>
            </a:r>
          </a:p>
        </p:txBody>
      </p:sp>
      <p:sp>
        <p:nvSpPr>
          <p:cNvPr id="9" name="mini-card">
            <a:extLst xmlns:a="http://schemas.openxmlformats.org/drawingml/2006/main">
              <a:ext uri="{FF2B5EF4-FFF2-40B4-BE49-F238E27FC236}">
                <a16:creationId xmlns:a16="http://schemas.microsoft.com/office/drawing/2014/main" id="{6033C273-B777-4CC4-B65D-0A98550CA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238500"/>
            <a:ext cx="4171950" cy="933450"/>
          </a:xfrm>
          <a:prstGeom xmlns:a="http://schemas.openxmlformats.org/drawingml/2006/main" prst="roundRect">
            <a:avLst>
              <a:gd name="adj" fmla="val 8163"/>
            </a:avLst>
          </a:prstGeom>
          <a:solidFill xmlns:a="http://schemas.openxmlformats.org/drawingml/2006/main">
            <a:srgbClr val="F2ECFF"/>
          </a:solidFill>
          <a:ln xmlns:a="http://schemas.openxmlformats.org/drawingml/2006/main" w="9525">
            <a:solidFill>
              <a:srgbClr val="D4E2F3"/>
            </a:solidFill>
            <a:prstDash val="solid"/>
          </a:ln>
        </p:spPr>
      </p:sp>
      <p:sp>
        <p:nvSpPr>
          <p:cNvPr id="10" name="mini-card-title">
            <a:extLst xmlns:a="http://schemas.openxmlformats.org/drawingml/2006/main">
              <a:ext uri="{FF2B5EF4-FFF2-40B4-BE49-F238E27FC236}">
                <a16:creationId xmlns:a16="http://schemas.microsoft.com/office/drawing/2014/main" id="{D50B5547-7A95-4C08-93E0-DF1D570F4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390900"/>
            <a:ext cx="3790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 b="1">
                <a:solidFill>
                  <a:srgbClr val="6C4BB8"/>
                </a:solidFill>
              </a:defRPr>
            </a:pPr>
            <a:r>
              <a:rPr sz="1575" b="1">
                <a:solidFill>
                  <a:srgbClr val="6C4BB8"/>
                </a:solidFill>
              </a:rPr>
              <a:t>强制展开隐式参数</a:t>
            </a:r>
          </a:p>
        </p:txBody>
      </p:sp>
      <p:sp>
        <p:nvSpPr>
          <p:cNvPr id="11" name="mini-card-body">
            <a:extLst xmlns:a="http://schemas.openxmlformats.org/drawingml/2006/main">
              <a:ext uri="{FF2B5EF4-FFF2-40B4-BE49-F238E27FC236}">
                <a16:creationId xmlns:a16="http://schemas.microsoft.com/office/drawing/2014/main" id="{60433E60-035F-4953-AB7E-FFD3E9F46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752850"/>
            <a:ext cx="3790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75">
                <a:solidFill>
                  <a:srgbClr val="243349"/>
                </a:solidFill>
              </a:defRPr>
            </a:pPr>
            <a:r>
              <a:rPr sz="1275">
                <a:solidFill>
                  <a:srgbClr val="243349"/>
                </a:solidFill>
              </a:rPr>
              <a:t>@same Nat 3 让隐藏的 {α} 显式出现，适合调试和教学。</a:t>
            </a:r>
          </a:p>
        </p:txBody>
      </p:sp>
      <p:sp>
        <p:nvSpPr>
          <p:cNvPr id="12" name="mini-card">
            <a:extLst xmlns:a="http://schemas.openxmlformats.org/drawingml/2006/main">
              <a:ext uri="{FF2B5EF4-FFF2-40B4-BE49-F238E27FC236}">
                <a16:creationId xmlns:a16="http://schemas.microsoft.com/office/drawing/2014/main" id="{CD0EA7CE-5E6F-4F8F-BC78-32B55EF4D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381500"/>
            <a:ext cx="41719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AF7EF"/>
          </a:solidFill>
          <a:ln xmlns:a="http://schemas.openxmlformats.org/drawingml/2006/main" w="9525">
            <a:solidFill>
              <a:srgbClr val="D4E2F3"/>
            </a:solidFill>
            <a:prstDash val="solid"/>
          </a:ln>
        </p:spPr>
      </p:sp>
      <p:sp>
        <p:nvSpPr>
          <p:cNvPr id="13" name="mini-card-title">
            <a:extLst xmlns:a="http://schemas.openxmlformats.org/drawingml/2006/main">
              <a:ext uri="{FF2B5EF4-FFF2-40B4-BE49-F238E27FC236}">
                <a16:creationId xmlns:a16="http://schemas.microsoft.com/office/drawing/2014/main" id="{545351C6-800B-4A57-A961-060CC2D4B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533900"/>
            <a:ext cx="37909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 b="1">
                <a:solidFill>
                  <a:srgbClr val="167243"/>
                </a:solidFill>
              </a:defRPr>
            </a:pPr>
            <a:r>
              <a:rPr sz="1575" b="1">
                <a:solidFill>
                  <a:srgbClr val="167243"/>
                </a:solidFill>
              </a:rPr>
              <a:t>实例参数的场景</a:t>
            </a:r>
          </a:p>
        </p:txBody>
      </p:sp>
      <p:sp>
        <p:nvSpPr>
          <p:cNvPr id="14" name="mini-card-body">
            <a:extLst xmlns:a="http://schemas.openxmlformats.org/drawingml/2006/main">
              <a:ext uri="{FF2B5EF4-FFF2-40B4-BE49-F238E27FC236}">
                <a16:creationId xmlns:a16="http://schemas.microsoft.com/office/drawing/2014/main" id="{FB81D8E0-2F01-4E9A-B535-D700787D5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895850"/>
            <a:ext cx="3790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75">
                <a:solidFill>
                  <a:srgbClr val="243349"/>
                </a:solidFill>
              </a:defRPr>
            </a:pPr>
            <a:r>
              <a:rPr sz="1275">
                <a:solidFill>
                  <a:srgbClr val="243349"/>
                </a:solidFill>
              </a:rPr>
              <a:t>[AddMonoid α] 告诉 Lean 去找加法单位元结构；代数、序、拓扑中会反复出现。</a:t>
            </a:r>
          </a:p>
        </p:txBody>
      </p:sp>
      <p:sp>
        <p:nvSpPr>
          <p:cNvPr id="15" name="takeaway">
            <a:extLst xmlns:a="http://schemas.openxmlformats.org/drawingml/2006/main">
              <a:ext uri="{FF2B5EF4-FFF2-40B4-BE49-F238E27FC236}">
                <a16:creationId xmlns:a16="http://schemas.microsoft.com/office/drawing/2014/main" id="{EDB24576-CF09-40CE-BEC9-BAF3EE451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695950"/>
            <a:ext cx="981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122033"/>
                </a:solidFill>
              </a:defRPr>
            </a:pPr>
            <a:r>
              <a:rPr sz="1350" b="1">
                <a:solidFill>
                  <a:srgbClr val="122033"/>
                </a:solidFill>
              </a:rPr>
              <a:t>常用补法：@foo 显示所有隐式参数；foo (α := Nat) 指定名字；foo _ x 让 Lean 再试着填一个洞。</a:t>
            </a:r>
          </a:p>
        </p:txBody>
      </p:sp>
      <p:sp>
        <p:nvSpPr>
          <p:cNvPr id="1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E7993F60-FB8F-4016-9946-8BF8E8753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7B8AA0"/>
                </a:solidFill>
              </a:defRPr>
            </a:pPr>
            <a:r>
              <a:rPr sz="1050">
                <a:solidFill>
                  <a:srgbClr val="7B8AA0"/>
                </a:solidFill>
              </a:rPr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2044249965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3153971D-38D5-4D79-9486-67A97A64A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C"/>
          </a:solidFill>
          <a:ln xmlns:a="http://schemas.openxmlformats.org/drawingml/2006/main" w="0">
            <a:solidFill>
              <a:srgbClr val="F6F8FC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A0687A5-2E2C-4329-A1A9-497CF6D6D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4A870463-2FB7-40E4-A812-D23CDCF4D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Π、∀ 与 fun：依赖函数的同一条直觉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D0B6A75-AB0E-412B-8F85-F67D33F62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7442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1EC"/>
          </a:solidFill>
          <a:ln xmlns:a="http://schemas.openxmlformats.org/drawingml/2006/main" w="0">
            <a:solidFill>
              <a:srgbClr val="D9E1EC"/>
            </a:solidFill>
            <a:prstDash val="solid"/>
          </a:ln>
        </p:spPr>
      </p:sp>
      <p:sp>
        <p:nvSpPr>
          <p:cNvPr id="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8F5B4B7-F626-4A9A-BA22-77FFBDBB7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7B8AA0"/>
                </a:solidFill>
                <a:latin typeface="Arial"/>
                <a:ea typeface="Arial"/>
                <a:cs typeface="Arial"/>
              </a:rPr>
              <a:t>49</a:t>
            </a:r>
          </a:p>
        </p:txBody>
      </p:sp>
      <p:sp>
        <p:nvSpPr>
          <p:cNvPr id="6" name="code-card">
            <a:extLst xmlns:a="http://schemas.openxmlformats.org/drawingml/2006/main">
              <a:ext uri="{FF2B5EF4-FFF2-40B4-BE49-F238E27FC236}">
                <a16:creationId xmlns:a16="http://schemas.microsoft.com/office/drawing/2014/main" id="{482B6681-40C2-474C-9DC0-587D72D1B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33575"/>
            <a:ext cx="5619750" cy="2524125"/>
          </a:xfrm>
          <a:prstGeom xmlns:a="http://schemas.openxmlformats.org/drawingml/2006/main" prst="roundRect">
            <a:avLst>
              <a:gd name="adj" fmla="val 3019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7" name="code">
            <a:hlinkClick xmlns:r="http://schemas.openxmlformats.org/officeDocument/2006/relationships" xmlns:a="http://schemas.openxmlformats.org/drawingml/2006/main" r:id="R19f1486644424690"/>
            <a:extLst xmlns:a="http://schemas.openxmlformats.org/drawingml/2006/main">
              <a:ext uri="{FF2B5EF4-FFF2-40B4-BE49-F238E27FC236}">
                <a16:creationId xmlns:a16="http://schemas.microsoft.com/office/drawing/2014/main" id="{1439D331-7BE5-4350-AC65-8677A6581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143125"/>
            <a:ext cx="5162550" cy="2105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((n : Nat) -&gt; Fin (n + 1))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#check (∀ n : Nat, n = n)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example : (∀ n : Nat, n = n) := by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  intro n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  rfl</a:t>
            </a:r>
          </a:p>
        </p:txBody>
      </p:sp>
      <p:sp>
        <p:nvSpPr>
          <p:cNvPr id="8" name="pi-row-0">
            <a:extLst xmlns:a="http://schemas.openxmlformats.org/drawingml/2006/main">
              <a:ext uri="{FF2B5EF4-FFF2-40B4-BE49-F238E27FC236}">
                <a16:creationId xmlns:a16="http://schemas.microsoft.com/office/drawing/2014/main" id="{CFEF2F54-E3D8-42D4-AFFD-0F9CFE620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2000250"/>
            <a:ext cx="3857625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9" name="pi-lhs-0">
            <a:extLst xmlns:a="http://schemas.openxmlformats.org/drawingml/2006/main">
              <a:ext uri="{FF2B5EF4-FFF2-40B4-BE49-F238E27FC236}">
                <a16:creationId xmlns:a16="http://schemas.microsoft.com/office/drawing/2014/main" id="{4B01E7CA-CB72-4D38-9AA1-369E87F39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13360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Π x : A, B x</a:t>
            </a:r>
          </a:p>
        </p:txBody>
      </p:sp>
      <p:sp>
        <p:nvSpPr>
          <p:cNvPr id="10" name="pi-rhs-0">
            <a:extLst xmlns:a="http://schemas.openxmlformats.org/drawingml/2006/main">
              <a:ext uri="{FF2B5EF4-FFF2-40B4-BE49-F238E27FC236}">
                <a16:creationId xmlns:a16="http://schemas.microsoft.com/office/drawing/2014/main" id="{021171CD-F218-40CB-A093-C5871FC4A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143125"/>
            <a:ext cx="1857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输出类型依赖输入 x</a:t>
            </a:r>
          </a:p>
        </p:txBody>
      </p:sp>
      <p:sp>
        <p:nvSpPr>
          <p:cNvPr id="11" name="pi-row-1">
            <a:extLst xmlns:a="http://schemas.openxmlformats.org/drawingml/2006/main">
              <a:ext uri="{FF2B5EF4-FFF2-40B4-BE49-F238E27FC236}">
                <a16:creationId xmlns:a16="http://schemas.microsoft.com/office/drawing/2014/main" id="{6B1E633A-5101-40A9-9996-5B59B5DAD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2914650"/>
            <a:ext cx="3857625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2" name="pi-lhs-1">
            <a:extLst xmlns:a="http://schemas.openxmlformats.org/drawingml/2006/main">
              <a:ext uri="{FF2B5EF4-FFF2-40B4-BE49-F238E27FC236}">
                <a16:creationId xmlns:a16="http://schemas.microsoft.com/office/drawing/2014/main" id="{9BCD6AF5-EAD6-4DBA-9C8F-E20B1BF2C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04800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563EB"/>
                </a:solidFill>
                <a:latin typeface="Arial"/>
                <a:ea typeface="Arial"/>
                <a:cs typeface="Arial"/>
              </a:rPr>
              <a:t>∀ x, P x</a:t>
            </a:r>
          </a:p>
        </p:txBody>
      </p:sp>
      <p:sp>
        <p:nvSpPr>
          <p:cNvPr id="13" name="pi-rhs-1">
            <a:extLst xmlns:a="http://schemas.openxmlformats.org/drawingml/2006/main">
              <a:ext uri="{FF2B5EF4-FFF2-40B4-BE49-F238E27FC236}">
                <a16:creationId xmlns:a16="http://schemas.microsoft.com/office/drawing/2014/main" id="{67224359-A15B-4444-ADFD-55A580598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3057525"/>
            <a:ext cx="1857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Prop 输出时显示成全称量词</a:t>
            </a:r>
          </a:p>
        </p:txBody>
      </p:sp>
      <p:sp>
        <p:nvSpPr>
          <p:cNvPr id="14" name="pi-row-2">
            <a:extLst xmlns:a="http://schemas.openxmlformats.org/drawingml/2006/main">
              <a:ext uri="{FF2B5EF4-FFF2-40B4-BE49-F238E27FC236}">
                <a16:creationId xmlns:a16="http://schemas.microsoft.com/office/drawing/2014/main" id="{880D548D-09ED-429B-AA2A-DA2646EA5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3829050"/>
            <a:ext cx="3857625" cy="6477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5" name="pi-lhs-2">
            <a:extLst xmlns:a="http://schemas.openxmlformats.org/drawingml/2006/main">
              <a:ext uri="{FF2B5EF4-FFF2-40B4-BE49-F238E27FC236}">
                <a16:creationId xmlns:a16="http://schemas.microsoft.com/office/drawing/2014/main" id="{D4CC5A73-AC1D-41AA-B42B-B1866C235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96240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fun x =&gt; ... / intro x</a:t>
            </a:r>
          </a:p>
        </p:txBody>
      </p:sp>
      <p:sp>
        <p:nvSpPr>
          <p:cNvPr id="16" name="pi-rhs-2">
            <a:extLst xmlns:a="http://schemas.openxmlformats.org/drawingml/2006/main">
              <a:ext uri="{FF2B5EF4-FFF2-40B4-BE49-F238E27FC236}">
                <a16:creationId xmlns:a16="http://schemas.microsoft.com/office/drawing/2014/main" id="{9FBDC109-7B94-4C6A-8B55-96F56D16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3971925"/>
            <a:ext cx="18573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13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13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构造依赖函数或全称证明</a:t>
            </a:r>
          </a:p>
        </p:txBody>
      </p:sp>
      <p:sp>
        <p:nvSpPr>
          <p:cNvPr id="17" name="takeaway">
            <a:extLst xmlns:a="http://schemas.openxmlformats.org/drawingml/2006/main">
              <a:ext uri="{FF2B5EF4-FFF2-40B4-BE49-F238E27FC236}">
                <a16:creationId xmlns:a16="http://schemas.microsoft.com/office/drawing/2014/main" id="{B22A3093-DA8A-4FBD-9918-57293B996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19700"/>
            <a:ext cx="979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7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把 ∀ n, P n 当成“输入任意 n，输出 P n 的证明”的函数类型来读，intro 的意义会自然很多。</a:t>
            </a:r>
          </a:p>
        </p:txBody>
      </p:sp>
    </p:spTree>
    <p:extLst>
      <p:ext uri="{BB962C8B-B14F-4D97-AF65-F5344CB8AC3E}">
        <p14:creationId xmlns:p14="http://schemas.microsoft.com/office/powerpoint/2010/main" val="1276265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170302F-1BB9-4B90-BF45-0B45B9909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977F12D-2BBB-427B-9327-C0D5DEC7D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开场故事：Knuth 的 Claude's Cycles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1FD9E31C-15CF-40EF-B4AC-2FD32D899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29" name="图片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4ea4552a6e4c8d"/>
          <a:srcRect xmlns:a="http://schemas.openxmlformats.org/drawingml/2006/main" l="18000" t="3000" r="24000" b="40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6300" y="1809750"/>
            <a:ext cx="1809750" cy="1809750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3B55B673-0FF3-4D6B-BC43-41C5A77C1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09750"/>
            <a:ext cx="1809750" cy="18097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19A65F4-C679-409F-8A43-399000C2A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52850"/>
            <a:ext cx="2305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646B8"/>
                </a:solidFill>
              </a:defRPr>
            </a:pPr>
            <a:r>
              <a:rPr sz="1500" b="1">
                <a:solidFill>
                  <a:srgbClr val="1646B8"/>
                </a:solidFill>
              </a:rPr>
              <a:t>Donald Knuth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A77B0B40-CA6C-445D-9533-E8647160D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57650"/>
            <a:ext cx="238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AI 搜索 + 人类证明 + Lean 形式化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B1B6CAA7-61D5-4D03-9E6D-BA2BD9375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190750"/>
            <a:ext cx="1524000" cy="1381125"/>
          </a:xfrm>
          <a:prstGeom xmlns:a="http://schemas.openxmlformats.org/drawingml/2006/main" prst="roundRect">
            <a:avLst>
              <a:gd name="adj" fmla="val 9655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815367B-7DD6-47F0-A753-08336FEBC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41935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F5EFF"/>
                </a:solidFill>
              </a:defRPr>
            </a:pPr>
            <a:r>
              <a:rPr sz="1650" b="1">
                <a:solidFill>
                  <a:srgbClr val="1F5EFF"/>
                </a:solidFill>
              </a:rPr>
              <a:t>AI 搜索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3EF2F984-F53B-4581-91FC-B52FDB054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914650"/>
            <a:ext cx="1181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132033"/>
                </a:solidFill>
              </a:defRPr>
            </a:pPr>
            <a:r>
              <a:rPr sz="1350" b="0">
                <a:solidFill>
                  <a:srgbClr val="132033"/>
                </a:solidFill>
              </a:rPr>
              <a:t>发现候选构造</a:t>
            </a:r>
          </a:p>
        </p:txBody>
      </p:sp>
      <p:sp>
        <p:nvSpPr>
          <p:cNvPr id="11" name="直接连接符 10">
            <a:extLst xmlns:a="http://schemas.openxmlformats.org/drawingml/2006/main">
              <a:ext uri="{FF2B5EF4-FFF2-40B4-BE49-F238E27FC236}">
                <a16:creationId xmlns:a16="http://schemas.microsoft.com/office/drawing/2014/main" id="{5332FDBA-A357-4DF1-A21A-1D58C792E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895600"/>
            <a:ext cx="304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8F726541-5CA7-4CDD-AD31-1D811F155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2190750"/>
            <a:ext cx="1524000" cy="1381125"/>
          </a:xfrm>
          <a:prstGeom xmlns:a="http://schemas.openxmlformats.org/drawingml/2006/main" prst="roundRect">
            <a:avLst>
              <a:gd name="adj" fmla="val 9655"/>
            </a:avLst>
          </a:prstGeom>
          <a:solidFill xmlns:a="http://schemas.openxmlformats.org/drawingml/2006/main">
            <a:srgbClr val="F1EE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A7731747-AD12-4A51-950B-3E2B1DDE1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8325" y="241935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6D5BD0"/>
                </a:solidFill>
              </a:defRPr>
            </a:pPr>
            <a:r>
              <a:rPr sz="1650" b="1">
                <a:solidFill>
                  <a:srgbClr val="6D5BD0"/>
                </a:solidFill>
              </a:rPr>
              <a:t>人类证明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B08A8DB7-7C88-4D3D-AFB5-E601CF3EE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8325" y="2914650"/>
            <a:ext cx="1181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132033"/>
                </a:solidFill>
              </a:defRPr>
            </a:pPr>
            <a:r>
              <a:rPr sz="1350" b="0">
                <a:solidFill>
                  <a:srgbClr val="132033"/>
                </a:solidFill>
              </a:rPr>
              <a:t>整理概念与路线</a:t>
            </a:r>
          </a:p>
        </p:txBody>
      </p:sp>
      <p:sp>
        <p:nvSpPr>
          <p:cNvPr id="15" name="直接连接符 14">
            <a:extLst xmlns:a="http://schemas.openxmlformats.org/drawingml/2006/main">
              <a:ext uri="{FF2B5EF4-FFF2-40B4-BE49-F238E27FC236}">
                <a16:creationId xmlns:a16="http://schemas.microsoft.com/office/drawing/2014/main" id="{A5AAC9C4-F56E-4EFF-956C-4DBB71F50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8025" y="2895600"/>
            <a:ext cx="304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42A7EB5F-557B-45CF-A064-574819DCC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190750"/>
            <a:ext cx="1524000" cy="1381125"/>
          </a:xfrm>
          <a:prstGeom xmlns:a="http://schemas.openxmlformats.org/drawingml/2006/main" prst="roundRect">
            <a:avLst>
              <a:gd name="adj" fmla="val 9655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F4667B0C-D655-4D30-98B2-41EB7B808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41935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B7791F"/>
                </a:solidFill>
              </a:defRPr>
            </a:pPr>
            <a:r>
              <a:rPr sz="1650" b="1">
                <a:solidFill>
                  <a:srgbClr val="B7791F"/>
                </a:solidFill>
              </a:rPr>
              <a:t>程序验证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C7558A09-B0B3-41AB-91C0-E8CFCB77D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914650"/>
            <a:ext cx="1181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132033"/>
                </a:solidFill>
              </a:defRPr>
            </a:pPr>
            <a:r>
              <a:rPr sz="1350" b="0">
                <a:solidFill>
                  <a:srgbClr val="132033"/>
                </a:solidFill>
              </a:rPr>
              <a:t>检查计算与实验</a:t>
            </a:r>
          </a:p>
        </p:txBody>
      </p:sp>
      <p:sp>
        <p:nvSpPr>
          <p:cNvPr id="19" name="直接连接符 18">
            <a:extLst xmlns:a="http://schemas.openxmlformats.org/drawingml/2006/main">
              <a:ext uri="{FF2B5EF4-FFF2-40B4-BE49-F238E27FC236}">
                <a16:creationId xmlns:a16="http://schemas.microsoft.com/office/drawing/2014/main" id="{9E2A9C7D-3246-44C5-A0CC-44D3D4977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895600"/>
            <a:ext cx="304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FDC1BFED-EEFA-4C91-A1DF-B8BC7ABF5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190750"/>
            <a:ext cx="1524000" cy="1381125"/>
          </a:xfrm>
          <a:prstGeom xmlns:a="http://schemas.openxmlformats.org/drawingml/2006/main" prst="roundRect">
            <a:avLst>
              <a:gd name="adj" fmla="val 9655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25FD8496-91B0-459E-A584-951320B38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2419350"/>
            <a:ext cx="1181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4966B"/>
                </a:solidFill>
              </a:defRPr>
            </a:pPr>
            <a:r>
              <a:rPr sz="1650" b="1">
                <a:solidFill>
                  <a:srgbClr val="14966B"/>
                </a:solidFill>
              </a:rPr>
              <a:t>Lean 形式化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6DB7DB1E-72F1-44FA-A049-142DD4D4D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3575" y="2914650"/>
            <a:ext cx="1181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132033"/>
                </a:solidFill>
              </a:defRPr>
            </a:pPr>
            <a:r>
              <a:rPr sz="1350" b="0">
                <a:solidFill>
                  <a:srgbClr val="132033"/>
                </a:solidFill>
              </a:rPr>
              <a:t>生成可复查 artifact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F7123A23-DBA9-49ED-AB33-6DA72CFA1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876800"/>
            <a:ext cx="9906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132033"/>
                </a:solidFill>
              </a:defRPr>
            </a:pPr>
            <a:r>
              <a:rPr sz="2025" b="1">
                <a:solidFill>
                  <a:srgbClr val="132033"/>
                </a:solidFill>
              </a:rPr>
              <a:t>这不是“AI 自动完成数学”的故事，而是搜索、解释、计算、证明检查一起工作的现代图景。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1C4820E8-6AE9-4382-921A-327137902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66722446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1320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D3595A0-F5A7-4523-A494-6E623CDC5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876300"/>
            <a:ext cx="685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从 Type 到 Prop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18756714-82F3-4328-A838-A2D60DBC1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60960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DCE6F3"/>
                </a:solidFill>
              </a:defRPr>
            </a:pPr>
            <a:r>
              <a:rPr sz="2400" b="0">
                <a:solidFill>
                  <a:srgbClr val="DCE6F3"/>
                </a:solidFill>
              </a:rPr>
              <a:t>数据有类型。</a:t>
            </a:r>
          </a:p>
          <a:p xmlns:a="http://schemas.openxmlformats.org/drawingml/2006/main">
            <a:pPr algn="l">
              <a:buNone/>
              <a:defRPr sz="2400" b="0">
                <a:solidFill>
                  <a:srgbClr val="DCE6F3"/>
                </a:solidFill>
              </a:defRPr>
            </a:pPr>
            <a:r>
              <a:rPr sz="2400" b="0">
                <a:solidFill>
                  <a:srgbClr val="DCE6F3"/>
                </a:solidFill>
              </a:rPr>
              <a:t>命题也有类型。</a:t>
            </a:r>
          </a:p>
          <a:p xmlns:a="http://schemas.openxmlformats.org/drawingml/2006/main">
            <a:pPr algn="l">
              <a:buNone/>
              <a:defRPr sz="2400" b="0">
                <a:solidFill>
                  <a:srgbClr val="DCE6F3"/>
                </a:solidFill>
              </a:defRPr>
            </a:pPr>
            <a:r>
              <a:rPr sz="2400" b="0">
                <a:solidFill>
                  <a:srgbClr val="DCE6F3"/>
                </a:solidFill>
              </a:rPr>
              <a:t>证明就是命题类型里的一个项。</a:t>
            </a:r>
          </a:p>
        </p:txBody>
      </p:sp>
      <p:sp>
        <p:nvSpPr>
          <p:cNvPr id="4" name="圆角矩形 3">
            <a:extLst xmlns:a="http://schemas.openxmlformats.org/drawingml/2006/main">
              <a:ext uri="{FF2B5EF4-FFF2-40B4-BE49-F238E27FC236}">
                <a16:creationId xmlns:a16="http://schemas.microsoft.com/office/drawing/2014/main" id="{2533F035-5C98-4757-864B-776A6D947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524000"/>
            <a:ext cx="3143250" cy="247650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9525">
            <a:solidFill>
              <a:srgbClr val="F7F9FC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602D6213-4B24-45F3-95B4-3B32CD0FD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952625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32033"/>
                </a:solidFill>
              </a:defRPr>
            </a:pPr>
            <a:r>
              <a:rPr sz="2550" b="1">
                <a:solidFill>
                  <a:srgbClr val="132033"/>
                </a:solidFill>
              </a:rPr>
              <a:t>2 + 2 = 4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CBA73DF-41C4-4668-8F89-811E1A899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59080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F5EFF"/>
                </a:solidFill>
              </a:defRPr>
            </a:pPr>
            <a:r>
              <a:rPr sz="2550" b="1">
                <a:solidFill>
                  <a:srgbClr val="1F5EFF"/>
                </a:solidFill>
              </a:rPr>
              <a:t>: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4A5D3A04-AFE4-4B9E-BBAC-FFBE7EE10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190875"/>
            <a:ext cx="180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3150" b="1">
                <a:solidFill>
                  <a:srgbClr val="1646B8"/>
                </a:solidFill>
              </a:defRPr>
            </a:pPr>
            <a:r>
              <a:rPr sz="3150" b="1">
                <a:solidFill>
                  <a:srgbClr val="1646B8"/>
                </a:solidFill>
              </a:rPr>
              <a:t>Prop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D3284D7C-E90C-43E3-B39C-2A01A79C9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189005029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6CFBC13F-E58B-4A7B-B4AD-E4F5347A2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FBFDBD7-1E3C-454A-A72B-A72FE0BB8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Curry–Howard 对应：具体表述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5BF36916-27E3-460C-8917-2079AE639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C518C741-0D02-4250-BD86-8488DB11C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714500"/>
            <a:ext cx="10439400" cy="1257300"/>
          </a:xfrm>
          <a:prstGeom xmlns:a="http://schemas.openxmlformats.org/drawingml/2006/main" prst="roundRect">
            <a:avLst>
              <a:gd name="adj" fmla="val 15152"/>
            </a:avLst>
          </a:prstGeom>
          <a:solidFill xmlns:a="http://schemas.openxmlformats.org/drawingml/2006/main">
            <a:srgbClr val="132033"/>
          </a:solidFill>
          <a:ln xmlns:a="http://schemas.openxmlformats.org/drawingml/2006/main" w="9525">
            <a:solidFill>
              <a:srgbClr val="132033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B1514C3F-0509-4013-9E56-891C59552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71675"/>
            <a:ext cx="967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命题 P 可以看成一个类型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E3D7DBEC-17F4-45FB-9A39-FF1F42FED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352675"/>
            <a:ext cx="967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P 的证明，就是类型 P 中的一个项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189712FA-7AF4-4077-AE98-5D6C2C8C9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990850"/>
            <a:ext cx="8458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536170"/>
                </a:solidFill>
              </a:defRPr>
            </a:pPr>
            <a:r>
              <a:rPr sz="1500" b="1">
                <a:solidFill>
                  <a:srgbClr val="536170"/>
                </a:solidFill>
              </a:rPr>
              <a:t>所以 Lean 证明目标 P，本质上是在构造一个类型为 P 的表达式。</a:t>
            </a:r>
          </a:p>
        </p:txBody>
      </p:sp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09D66C52-7811-48A9-A45E-106EE66A0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476625"/>
            <a:ext cx="2762250" cy="438150"/>
          </a:xfrm>
          <a:prstGeom xmlns:a="http://schemas.openxmlformats.org/drawingml/2006/main" prst="roundRect">
            <a:avLst>
              <a:gd name="adj" fmla="val 30435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8F015478-CFEF-4C61-9BA2-BFBC46D59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476625"/>
            <a:ext cx="2762250" cy="438150"/>
          </a:xfrm>
          <a:prstGeom xmlns:a="http://schemas.openxmlformats.org/drawingml/2006/main" prst="roundRect">
            <a:avLst>
              <a:gd name="adj" fmla="val 30435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F34D3E95-64E7-4343-AB56-0AE50CED8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571875"/>
            <a:ext cx="2343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646B8"/>
                </a:solidFill>
              </a:defRPr>
            </a:pPr>
            <a:r>
              <a:rPr sz="1650" b="1">
                <a:solidFill>
                  <a:srgbClr val="1646B8"/>
                </a:solidFill>
              </a:rPr>
              <a:t>命题 P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20BFCDE-C49F-4C93-A4CA-8A411BE6B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3571875"/>
            <a:ext cx="2343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4966B"/>
                </a:solidFill>
              </a:defRPr>
            </a:pPr>
            <a:r>
              <a:rPr sz="1650" b="1">
                <a:solidFill>
                  <a:srgbClr val="14966B"/>
                </a:solidFill>
              </a:rPr>
              <a:t>类型 P</a:t>
            </a:r>
          </a:p>
        </p:txBody>
      </p:sp>
      <p:sp>
        <p:nvSpPr>
          <p:cNvPr id="13" name="直接连接符 12">
            <a:extLst xmlns:a="http://schemas.openxmlformats.org/drawingml/2006/main">
              <a:ext uri="{FF2B5EF4-FFF2-40B4-BE49-F238E27FC236}">
                <a16:creationId xmlns:a16="http://schemas.microsoft.com/office/drawing/2014/main" id="{89F227EB-CAE8-4F6D-9F7B-A2CE85D24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3695700"/>
            <a:ext cx="2438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62094A34-8980-4B03-9F6F-5D74D42C5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029075"/>
            <a:ext cx="2762250" cy="438150"/>
          </a:xfrm>
          <a:prstGeom xmlns:a="http://schemas.openxmlformats.org/drawingml/2006/main" prst="roundRect">
            <a:avLst>
              <a:gd name="adj" fmla="val 30435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90DA7C9E-7135-4829-933B-B85FBE0F8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029075"/>
            <a:ext cx="2762250" cy="438150"/>
          </a:xfrm>
          <a:prstGeom xmlns:a="http://schemas.openxmlformats.org/drawingml/2006/main" prst="roundRect">
            <a:avLst>
              <a:gd name="adj" fmla="val 30435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533E1F32-B5E0-40D7-9689-F7DDACC8F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4124325"/>
            <a:ext cx="2343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646B8"/>
                </a:solidFill>
              </a:defRPr>
            </a:pPr>
            <a:r>
              <a:rPr sz="1650" b="1">
                <a:solidFill>
                  <a:srgbClr val="1646B8"/>
                </a:solidFill>
              </a:rPr>
              <a:t>P 的证明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64253145-06D3-47A9-86A1-29DC36972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124325"/>
            <a:ext cx="2343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4966B"/>
                </a:solidFill>
              </a:defRPr>
            </a:pPr>
            <a:r>
              <a:rPr sz="1650" b="1">
                <a:solidFill>
                  <a:srgbClr val="14966B"/>
                </a:solidFill>
              </a:rPr>
              <a:t>p : P</a:t>
            </a:r>
          </a:p>
        </p:txBody>
      </p:sp>
      <p:sp>
        <p:nvSpPr>
          <p:cNvPr id="18" name="直接连接符 17">
            <a:extLst xmlns:a="http://schemas.openxmlformats.org/drawingml/2006/main">
              <a:ext uri="{FF2B5EF4-FFF2-40B4-BE49-F238E27FC236}">
                <a16:creationId xmlns:a16="http://schemas.microsoft.com/office/drawing/2014/main" id="{3F3A25F8-2B93-4101-85D6-7971272F4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248150"/>
            <a:ext cx="2438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FEE3486F-304C-495F-8864-0FCBD3250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581525"/>
            <a:ext cx="2762250" cy="438150"/>
          </a:xfrm>
          <a:prstGeom xmlns:a="http://schemas.openxmlformats.org/drawingml/2006/main" prst="roundRect">
            <a:avLst>
              <a:gd name="adj" fmla="val 30435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BEE6FBBA-A5FD-4537-9E17-11F5ABBA1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581525"/>
            <a:ext cx="2762250" cy="438150"/>
          </a:xfrm>
          <a:prstGeom xmlns:a="http://schemas.openxmlformats.org/drawingml/2006/main" prst="roundRect">
            <a:avLst>
              <a:gd name="adj" fmla="val 30435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0DC558D4-3B09-4F02-9827-A5C836C92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4676775"/>
            <a:ext cx="2343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646B8"/>
                </a:solidFill>
              </a:defRPr>
            </a:pPr>
            <a:r>
              <a:rPr sz="1650" b="1">
                <a:solidFill>
                  <a:srgbClr val="1646B8"/>
                </a:solidFill>
              </a:rPr>
              <a:t>证明 P -&gt; Q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90AD87EF-037F-4DB9-8F36-53FB9886D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4676775"/>
            <a:ext cx="2343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4966B"/>
                </a:solidFill>
              </a:defRPr>
            </a:pPr>
            <a:r>
              <a:rPr sz="1650" b="1">
                <a:solidFill>
                  <a:srgbClr val="14966B"/>
                </a:solidFill>
              </a:rPr>
              <a:t>函数 P -&gt; Q</a:t>
            </a:r>
          </a:p>
        </p:txBody>
      </p:sp>
      <p:sp>
        <p:nvSpPr>
          <p:cNvPr id="23" name="直接连接符 22">
            <a:extLst xmlns:a="http://schemas.openxmlformats.org/drawingml/2006/main">
              <a:ext uri="{FF2B5EF4-FFF2-40B4-BE49-F238E27FC236}">
                <a16:creationId xmlns:a16="http://schemas.microsoft.com/office/drawing/2014/main" id="{E318B094-E87A-4611-88D4-01F8DBB60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4800600"/>
            <a:ext cx="2438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24" name="圆角矩形 23">
            <a:extLst xmlns:a="http://schemas.openxmlformats.org/drawingml/2006/main">
              <a:ext uri="{FF2B5EF4-FFF2-40B4-BE49-F238E27FC236}">
                <a16:creationId xmlns:a16="http://schemas.microsoft.com/office/drawing/2014/main" id="{66FEA7C7-DC4D-45B3-99A9-CFE8664F1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133975"/>
            <a:ext cx="2762250" cy="438150"/>
          </a:xfrm>
          <a:prstGeom xmlns:a="http://schemas.openxmlformats.org/drawingml/2006/main" prst="roundRect">
            <a:avLst>
              <a:gd name="adj" fmla="val 30435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5" name="圆角矩形 24">
            <a:extLst xmlns:a="http://schemas.openxmlformats.org/drawingml/2006/main">
              <a:ext uri="{FF2B5EF4-FFF2-40B4-BE49-F238E27FC236}">
                <a16:creationId xmlns:a16="http://schemas.microsoft.com/office/drawing/2014/main" id="{91D79D4B-1ACE-4D88-A6B6-B91EAF64C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5133975"/>
            <a:ext cx="2762250" cy="438150"/>
          </a:xfrm>
          <a:prstGeom xmlns:a="http://schemas.openxmlformats.org/drawingml/2006/main" prst="roundRect">
            <a:avLst>
              <a:gd name="adj" fmla="val 30435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91EFF44B-250C-4DD6-A095-236723189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5229225"/>
            <a:ext cx="2343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646B8"/>
                </a:solidFill>
              </a:defRPr>
            </a:pPr>
            <a:r>
              <a:rPr sz="1650" b="1">
                <a:solidFill>
                  <a:srgbClr val="1646B8"/>
                </a:solidFill>
              </a:rPr>
              <a:t>使用假设 h : P</a:t>
            </a: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9DA28F0E-BDF7-4FC1-BE13-554ACD5E4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5229225"/>
            <a:ext cx="2343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4966B"/>
                </a:solidFill>
              </a:defRPr>
            </a:pPr>
            <a:r>
              <a:rPr sz="1650" b="1">
                <a:solidFill>
                  <a:srgbClr val="14966B"/>
                </a:solidFill>
              </a:rPr>
              <a:t>使用项 h</a:t>
            </a:r>
          </a:p>
        </p:txBody>
      </p:sp>
      <p:sp>
        <p:nvSpPr>
          <p:cNvPr id="28" name="直接连接符 27">
            <a:extLst xmlns:a="http://schemas.openxmlformats.org/drawingml/2006/main">
              <a:ext uri="{FF2B5EF4-FFF2-40B4-BE49-F238E27FC236}">
                <a16:creationId xmlns:a16="http://schemas.microsoft.com/office/drawing/2014/main" id="{501C0BFE-B7D8-44A9-BC5D-4D8D1F9BC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5353050"/>
            <a:ext cx="24384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B2BF30F7-0C89-4435-85E8-B727D1CB3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829300"/>
            <a:ext cx="97917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32033"/>
                </a:solidFill>
              </a:defRPr>
            </a:pPr>
            <a:r>
              <a:rPr sz="1800" b="1">
                <a:solidFill>
                  <a:srgbClr val="132033"/>
                </a:solidFill>
              </a:rPr>
              <a:t>读 Lean 时，把冒号读成“具有类型”：h : P 也可以读作“h 是 P 的一个证明”。</a:t>
            </a: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CF11FB6A-2E30-4A65-9253-FEC6369D7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51</a:t>
            </a:r>
          </a:p>
        </p:txBody>
      </p:sp>
    </p:spTree>
    <p:extLst>
      <p:ext uri="{BB962C8B-B14F-4D97-AF65-F5344CB8AC3E}">
        <p14:creationId xmlns:p14="http://schemas.microsoft.com/office/powerpoint/2010/main" val="1124692107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AFE4A9FA-3F60-447B-8271-1DB38EABE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11048A52-0350-498F-8308-DE221A083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Curry–Howard 字典：逻辑联结词怎么变成构造？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2E69843D-C47E-41D0-B9D4-B645AE135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94ACFD65-83A5-4102-A2DE-C02E2645F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6192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646B8"/>
                </a:solidFill>
              </a:defRPr>
            </a:pPr>
            <a:r>
              <a:rPr sz="1725" b="1">
                <a:solidFill>
                  <a:srgbClr val="1646B8"/>
                </a:solidFill>
              </a:rPr>
              <a:t>逻辑</a:t>
            </a: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8BD7FF4C-2D56-49D6-B21B-3AA7AFF68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16192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4966B"/>
                </a:solidFill>
              </a:defRPr>
            </a:pPr>
            <a:r>
              <a:rPr sz="1725" b="1">
                <a:solidFill>
                  <a:srgbClr val="14966B"/>
                </a:solidFill>
              </a:rPr>
              <a:t>证明构造（类比）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87855756-C034-4623-A312-3291877CD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6192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B7791F"/>
                </a:solidFill>
              </a:defRPr>
            </a:pPr>
            <a:r>
              <a:rPr sz="1725" b="1">
                <a:solidFill>
                  <a:srgbClr val="B7791F"/>
                </a:solidFill>
              </a:rPr>
              <a:t>证明时要做什么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9C24995B-B5E2-4C07-93DF-95E5D3DF3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047875"/>
            <a:ext cx="2238375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714B615F-963C-4242-B0FD-C17FC8CC5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047875"/>
            <a:ext cx="26670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FBA26F24-A1C1-43CA-A9DD-608720A8A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047875"/>
            <a:ext cx="409575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FF5462D7-00A4-463A-A667-6AB9D40DE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124075"/>
            <a:ext cx="19335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46B8"/>
                </a:solidFill>
              </a:defRPr>
            </a:pPr>
            <a:r>
              <a:rPr sz="1350" b="1">
                <a:solidFill>
                  <a:srgbClr val="1646B8"/>
                </a:solidFill>
              </a:rPr>
              <a:t>True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02D2ACF7-2A8E-451F-83FB-4D2FA257F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124075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4966B"/>
                </a:solidFill>
              </a:defRPr>
            </a:pPr>
            <a:r>
              <a:rPr sz="1350" b="1">
                <a:solidFill>
                  <a:srgbClr val="14966B"/>
                </a:solidFill>
              </a:rPr>
              <a:t>True.intro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E3A1A432-74E2-45DC-B7B6-11BB2D28E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124075"/>
            <a:ext cx="3733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只有一个平凡证明</a:t>
            </a: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A9AA3EE9-2CC9-47AB-AC6B-68B8972B4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62225"/>
            <a:ext cx="2238375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8B3FC5B4-6A44-4049-B4DE-7377435F8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562225"/>
            <a:ext cx="26670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8CBBCB19-25E0-4390-BB6A-96A3004F3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562225"/>
            <a:ext cx="409575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A6B58249-7540-48E2-A27D-882FE8DB5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38425"/>
            <a:ext cx="19335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46B8"/>
                </a:solidFill>
              </a:defRPr>
            </a:pPr>
            <a:r>
              <a:rPr sz="1350" b="1">
                <a:solidFill>
                  <a:srgbClr val="1646B8"/>
                </a:solidFill>
              </a:rPr>
              <a:t>False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9D11238D-E886-4772-9B18-7A5F70C13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638425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4966B"/>
                </a:solidFill>
              </a:defRPr>
            </a:pPr>
            <a:r>
              <a:rPr sz="1350" b="1">
                <a:solidFill>
                  <a:srgbClr val="14966B"/>
                </a:solidFill>
              </a:rPr>
              <a:t>无构造子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A2A76028-68A9-4502-844A-BBDF08260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38425"/>
            <a:ext cx="3733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没有任何项</a:t>
            </a:r>
          </a:p>
        </p:txBody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A25BFCE7-F389-4BBF-857E-FF2F8CFC5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76575"/>
            <a:ext cx="2238375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1" name="圆角矩形 20">
            <a:extLst xmlns:a="http://schemas.openxmlformats.org/drawingml/2006/main">
              <a:ext uri="{FF2B5EF4-FFF2-40B4-BE49-F238E27FC236}">
                <a16:creationId xmlns:a16="http://schemas.microsoft.com/office/drawing/2014/main" id="{0A1D9972-3957-42DB-A182-8B7C6BB8A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076575"/>
            <a:ext cx="26670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2" name="圆角矩形 21">
            <a:extLst xmlns:a="http://schemas.openxmlformats.org/drawingml/2006/main">
              <a:ext uri="{FF2B5EF4-FFF2-40B4-BE49-F238E27FC236}">
                <a16:creationId xmlns:a16="http://schemas.microsoft.com/office/drawing/2014/main" id="{732835B7-EF99-460D-802D-EB794DF6C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076575"/>
            <a:ext cx="409575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858F958C-0E80-46E3-83CD-66CFF53CA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52775"/>
            <a:ext cx="19335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46B8"/>
                </a:solidFill>
              </a:defRPr>
            </a:pPr>
            <a:r>
              <a:rPr sz="1350" b="1">
                <a:solidFill>
                  <a:srgbClr val="1646B8"/>
                </a:solidFill>
              </a:rPr>
              <a:t>P → Q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D2B0B1EE-C4B6-488B-B692-C867B7761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152775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4966B"/>
                </a:solidFill>
              </a:defRPr>
            </a:pPr>
            <a:r>
              <a:rPr sz="1350" b="1">
                <a:solidFill>
                  <a:srgbClr val="14966B"/>
                </a:solidFill>
              </a:rPr>
              <a:t>fun hP =&gt; hQ</a:t>
            </a: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E74B803A-EBBF-42C4-94F0-6945762A2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52775"/>
            <a:ext cx="3733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给 P 的证明，返回 Q 的证明</a:t>
            </a:r>
          </a:p>
        </p:txBody>
      </p:sp>
      <p:sp>
        <p:nvSpPr>
          <p:cNvPr id="26" name="圆角矩形 25">
            <a:extLst xmlns:a="http://schemas.openxmlformats.org/drawingml/2006/main">
              <a:ext uri="{FF2B5EF4-FFF2-40B4-BE49-F238E27FC236}">
                <a16:creationId xmlns:a16="http://schemas.microsoft.com/office/drawing/2014/main" id="{2F411EAF-2E75-454E-971C-EFCE6A119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90925"/>
            <a:ext cx="2238375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7" name="圆角矩形 26">
            <a:extLst xmlns:a="http://schemas.openxmlformats.org/drawingml/2006/main">
              <a:ext uri="{FF2B5EF4-FFF2-40B4-BE49-F238E27FC236}">
                <a16:creationId xmlns:a16="http://schemas.microsoft.com/office/drawing/2014/main" id="{8C203306-A20E-46F1-AB35-8BB4E7BD4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590925"/>
            <a:ext cx="26670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8" name="圆角矩形 27">
            <a:extLst xmlns:a="http://schemas.openxmlformats.org/drawingml/2006/main">
              <a:ext uri="{FF2B5EF4-FFF2-40B4-BE49-F238E27FC236}">
                <a16:creationId xmlns:a16="http://schemas.microsoft.com/office/drawing/2014/main" id="{7DEA4EEA-DD79-42A8-8EE1-FCA042806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590925"/>
            <a:ext cx="409575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D36EC208-4E4B-46D1-B951-D2037737F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667125"/>
            <a:ext cx="19335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46B8"/>
                </a:solidFill>
              </a:defRPr>
            </a:pPr>
            <a:r>
              <a:rPr sz="1350" b="1">
                <a:solidFill>
                  <a:srgbClr val="1646B8"/>
                </a:solidFill>
              </a:rPr>
              <a:t>P ∧ Q</a:t>
            </a: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81B2B27B-D2A2-4D10-A88A-01D92C6FE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3667125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4966B"/>
                </a:solidFill>
              </a:defRPr>
            </a:pPr>
            <a:r>
              <a:rPr sz="1350" b="1">
                <a:solidFill>
                  <a:srgbClr val="14966B"/>
                </a:solidFill>
              </a:rPr>
              <a:t>And.intro hP hQ</a:t>
            </a: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2BAFA201-A517-4D37-A5A6-DBDD51234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67125"/>
            <a:ext cx="3733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同时给出 P 与 Q 的证明</a:t>
            </a:r>
          </a:p>
        </p:txBody>
      </p:sp>
      <p:sp>
        <p:nvSpPr>
          <p:cNvPr id="32" name="圆角矩形 31">
            <a:extLst xmlns:a="http://schemas.openxmlformats.org/drawingml/2006/main">
              <a:ext uri="{FF2B5EF4-FFF2-40B4-BE49-F238E27FC236}">
                <a16:creationId xmlns:a16="http://schemas.microsoft.com/office/drawing/2014/main" id="{57767115-8D33-480B-A3EA-086726194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105275"/>
            <a:ext cx="2238375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33" name="圆角矩形 32">
            <a:extLst xmlns:a="http://schemas.openxmlformats.org/drawingml/2006/main">
              <a:ext uri="{FF2B5EF4-FFF2-40B4-BE49-F238E27FC236}">
                <a16:creationId xmlns:a16="http://schemas.microsoft.com/office/drawing/2014/main" id="{8B2D129A-5AE3-4513-81D3-16147A8BA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105275"/>
            <a:ext cx="26670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34" name="圆角矩形 33">
            <a:extLst xmlns:a="http://schemas.openxmlformats.org/drawingml/2006/main">
              <a:ext uri="{FF2B5EF4-FFF2-40B4-BE49-F238E27FC236}">
                <a16:creationId xmlns:a16="http://schemas.microsoft.com/office/drawing/2014/main" id="{F5E133BB-FBF7-4DD4-91AE-2C1510A14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105275"/>
            <a:ext cx="409575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0285E112-6691-4E20-9E8A-E38E75763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181475"/>
            <a:ext cx="19335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46B8"/>
                </a:solidFill>
              </a:defRPr>
            </a:pPr>
            <a:r>
              <a:rPr sz="1350" b="1">
                <a:solidFill>
                  <a:srgbClr val="1646B8"/>
                </a:solidFill>
              </a:rPr>
              <a:t>P ∨ Q</a:t>
            </a:r>
          </a:p>
        </p:txBody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A68E0E4D-7DA7-4E89-B983-01D5737EA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4181475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4966B"/>
                </a:solidFill>
              </a:defRPr>
            </a:pPr>
            <a:r>
              <a:rPr sz="1350" b="1">
                <a:solidFill>
                  <a:srgbClr val="14966B"/>
                </a:solidFill>
              </a:rPr>
              <a:t>Or.inl hP / Or.inr hQ</a:t>
            </a:r>
          </a:p>
        </p:txBody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721D0840-4D87-42A5-A61A-F3EE031B0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181475"/>
            <a:ext cx="3733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给出左边或右边的证明</a:t>
            </a:r>
          </a:p>
        </p:txBody>
      </p:sp>
      <p:sp>
        <p:nvSpPr>
          <p:cNvPr id="38" name="圆角矩形 37">
            <a:extLst xmlns:a="http://schemas.openxmlformats.org/drawingml/2006/main">
              <a:ext uri="{FF2B5EF4-FFF2-40B4-BE49-F238E27FC236}">
                <a16:creationId xmlns:a16="http://schemas.microsoft.com/office/drawing/2014/main" id="{D7C36A12-6687-4939-A9FD-C1AD6A267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619625"/>
            <a:ext cx="2238375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39" name="圆角矩形 38">
            <a:extLst xmlns:a="http://schemas.openxmlformats.org/drawingml/2006/main">
              <a:ext uri="{FF2B5EF4-FFF2-40B4-BE49-F238E27FC236}">
                <a16:creationId xmlns:a16="http://schemas.microsoft.com/office/drawing/2014/main" id="{D0892CF8-DC7A-46EA-8DCE-7AF874D26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619625"/>
            <a:ext cx="26670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40" name="圆角矩形 39">
            <a:extLst xmlns:a="http://schemas.openxmlformats.org/drawingml/2006/main">
              <a:ext uri="{FF2B5EF4-FFF2-40B4-BE49-F238E27FC236}">
                <a16:creationId xmlns:a16="http://schemas.microsoft.com/office/drawing/2014/main" id="{09AE2110-095A-4DCF-A9A8-7EEF9E8F9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619625"/>
            <a:ext cx="409575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41" name="矩形 40">
            <a:extLst xmlns:a="http://schemas.openxmlformats.org/drawingml/2006/main">
              <a:ext uri="{FF2B5EF4-FFF2-40B4-BE49-F238E27FC236}">
                <a16:creationId xmlns:a16="http://schemas.microsoft.com/office/drawing/2014/main" id="{3B225FEA-C41B-4F29-8175-FB38EE700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695825"/>
            <a:ext cx="19335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46B8"/>
                </a:solidFill>
              </a:defRPr>
            </a:pPr>
            <a:r>
              <a:rPr sz="1350" b="1">
                <a:solidFill>
                  <a:srgbClr val="1646B8"/>
                </a:solidFill>
              </a:rPr>
              <a:t>∀ x, P x</a:t>
            </a:r>
          </a:p>
        </p:txBody>
      </p:sp>
      <p:sp>
        <p:nvSpPr>
          <p:cNvPr id="42" name="矩形 41">
            <a:extLst xmlns:a="http://schemas.openxmlformats.org/drawingml/2006/main">
              <a:ext uri="{FF2B5EF4-FFF2-40B4-BE49-F238E27FC236}">
                <a16:creationId xmlns:a16="http://schemas.microsoft.com/office/drawing/2014/main" id="{AC951CEB-A602-43F4-9F45-208FD6371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4695825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4966B"/>
                </a:solidFill>
              </a:defRPr>
            </a:pPr>
            <a:r>
              <a:rPr sz="1350" b="1">
                <a:solidFill>
                  <a:srgbClr val="14966B"/>
                </a:solidFill>
              </a:rPr>
              <a:t>fun x =&gt; hx</a:t>
            </a:r>
          </a:p>
        </p:txBody>
      </p:sp>
      <p:sp>
        <p:nvSpPr>
          <p:cNvPr id="43" name="矩形 42">
            <a:extLst xmlns:a="http://schemas.openxmlformats.org/drawingml/2006/main">
              <a:ext uri="{FF2B5EF4-FFF2-40B4-BE49-F238E27FC236}">
                <a16:creationId xmlns:a16="http://schemas.microsoft.com/office/drawing/2014/main" id="{68D5AA47-5705-4373-945D-BAF43E507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695825"/>
            <a:ext cx="3733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对任意 x 构造 P x 的证明</a:t>
            </a:r>
          </a:p>
        </p:txBody>
      </p:sp>
      <p:sp>
        <p:nvSpPr>
          <p:cNvPr id="44" name="圆角矩形 43">
            <a:extLst xmlns:a="http://schemas.openxmlformats.org/drawingml/2006/main">
              <a:ext uri="{FF2B5EF4-FFF2-40B4-BE49-F238E27FC236}">
                <a16:creationId xmlns:a16="http://schemas.microsoft.com/office/drawing/2014/main" id="{27ACE389-04DC-41C5-956E-9A6C1BED9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133975"/>
            <a:ext cx="2238375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45" name="圆角矩形 44">
            <a:extLst xmlns:a="http://schemas.openxmlformats.org/drawingml/2006/main">
              <a:ext uri="{FF2B5EF4-FFF2-40B4-BE49-F238E27FC236}">
                <a16:creationId xmlns:a16="http://schemas.microsoft.com/office/drawing/2014/main" id="{7AB0E970-A8A7-48D5-9765-59A5EBFE6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5133975"/>
            <a:ext cx="26670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46" name="圆角矩形 45">
            <a:extLst xmlns:a="http://schemas.openxmlformats.org/drawingml/2006/main">
              <a:ext uri="{FF2B5EF4-FFF2-40B4-BE49-F238E27FC236}">
                <a16:creationId xmlns:a16="http://schemas.microsoft.com/office/drawing/2014/main" id="{680B0B48-13BC-4D6F-A27B-0CDDA95FD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133975"/>
            <a:ext cx="409575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D7DEE8"/>
            </a:solidFill>
            <a:prstDash val="solid"/>
          </a:ln>
        </p:spPr>
      </p:sp>
      <p:sp>
        <p:nvSpPr>
          <p:cNvPr id="47" name="矩形 46">
            <a:extLst xmlns:a="http://schemas.openxmlformats.org/drawingml/2006/main">
              <a:ext uri="{FF2B5EF4-FFF2-40B4-BE49-F238E27FC236}">
                <a16:creationId xmlns:a16="http://schemas.microsoft.com/office/drawing/2014/main" id="{A28D37D8-5C43-46C2-822E-61BF2C5AC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210175"/>
            <a:ext cx="19335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646B8"/>
                </a:solidFill>
              </a:defRPr>
            </a:pPr>
            <a:r>
              <a:rPr sz="1350" b="1">
                <a:solidFill>
                  <a:srgbClr val="1646B8"/>
                </a:solidFill>
              </a:rPr>
              <a:t>∃ x, P x</a:t>
            </a:r>
          </a:p>
        </p:txBody>
      </p:sp>
      <p:sp>
        <p:nvSpPr>
          <p:cNvPr id="48" name="矩形 47">
            <a:extLst xmlns:a="http://schemas.openxmlformats.org/drawingml/2006/main">
              <a:ext uri="{FF2B5EF4-FFF2-40B4-BE49-F238E27FC236}">
                <a16:creationId xmlns:a16="http://schemas.microsoft.com/office/drawing/2014/main" id="{D563DE9D-5C8C-4183-99AE-DE76896CE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5210175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4966B"/>
                </a:solidFill>
              </a:defRPr>
            </a:pPr>
            <a:r>
              <a:rPr sz="1350" b="1">
                <a:solidFill>
                  <a:srgbClr val="14966B"/>
                </a:solidFill>
              </a:rPr>
              <a:t>⟨x, hx⟩</a:t>
            </a:r>
          </a:p>
        </p:txBody>
      </p:sp>
      <p:sp>
        <p:nvSpPr>
          <p:cNvPr id="49" name="矩形 48">
            <a:extLst xmlns:a="http://schemas.openxmlformats.org/drawingml/2006/main">
              <a:ext uri="{FF2B5EF4-FFF2-40B4-BE49-F238E27FC236}">
                <a16:creationId xmlns:a16="http://schemas.microsoft.com/office/drawing/2014/main" id="{4DD17835-16C7-4B09-B4B1-59D9A22BD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210175"/>
            <a:ext cx="3733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给 witness 和性质证明</a:t>
            </a:r>
          </a:p>
        </p:txBody>
      </p:sp>
      <p:sp>
        <p:nvSpPr>
          <p:cNvPr id="50" name="矩形 49">
            <a:extLst xmlns:a="http://schemas.openxmlformats.org/drawingml/2006/main">
              <a:ext uri="{FF2B5EF4-FFF2-40B4-BE49-F238E27FC236}">
                <a16:creationId xmlns:a16="http://schemas.microsoft.com/office/drawing/2014/main" id="{63DBEF8D-BFF5-4625-9027-FE794DD0E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857875"/>
            <a:ext cx="9982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32033"/>
                </a:solidFill>
              </a:defRPr>
            </a:pPr>
            <a:r>
              <a:rPr sz="1650" b="1">
                <a:solidFill>
                  <a:srgbClr val="132033"/>
                </a:solidFill>
              </a:rPr>
              <a:t>这是类比，不是把 Prop 的命题等同于 Type 的数据；tactic 的任务是构造能被内核检查的证明项。</a:t>
            </a:r>
          </a:p>
        </p:txBody>
      </p:sp>
      <p:sp>
        <p:nvSpPr>
          <p:cNvPr id="51" name="矩形 50">
            <a:extLst xmlns:a="http://schemas.openxmlformats.org/drawingml/2006/main">
              <a:ext uri="{FF2B5EF4-FFF2-40B4-BE49-F238E27FC236}">
                <a16:creationId xmlns:a16="http://schemas.microsoft.com/office/drawing/2014/main" id="{41F37848-A624-480A-8D08-DD15CDD6F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52</a:t>
            </a:r>
          </a:p>
        </p:txBody>
      </p:sp>
    </p:spTree>
    <p:extLst>
      <p:ext uri="{BB962C8B-B14F-4D97-AF65-F5344CB8AC3E}">
        <p14:creationId xmlns:p14="http://schemas.microsoft.com/office/powerpoint/2010/main" val="1880632431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BE41F2E-A92C-4D8F-9B41-9BF05F716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0812082A-E4F6-44C5-B897-39BA3E92B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在 Lean 里看见 Curry–Howard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63B2A85C-7925-4F44-9F8B-C75A9CF24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E49776D9-A1E1-41E2-AEAC-43C142C65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09750"/>
            <a:ext cx="5715000" cy="2952750"/>
          </a:xfrm>
          <a:prstGeom xmlns:a="http://schemas.openxmlformats.org/drawingml/2006/main" prst="roundRect">
            <a:avLst>
              <a:gd name="adj" fmla="val 3226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269c4a25fd8243f3"/>
            <a:extLst xmlns:a="http://schemas.openxmlformats.org/drawingml/2006/main">
              <a:ext uri="{FF2B5EF4-FFF2-40B4-BE49-F238E27FC236}">
                <a16:creationId xmlns:a16="http://schemas.microsoft.com/office/drawing/2014/main" id="{93E5F512-15F6-47FE-9F64-CCFCC1009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81200"/>
            <a:ext cx="5334000" cy="2686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example (P Q : Prop) : P -&gt; Q -&gt; And P Q := by</a:t>
            </a:r>
          </a:p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  intro hP</a:t>
            </a:r>
          </a:p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  intro hQ</a:t>
            </a:r>
          </a:p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  exact And.intro hP hQ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#check And.intro</a:t>
            </a:r>
          </a:p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-- And.intro : P -&gt; Q -&gt; P ∧ Q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B556E1D2-7AE8-4C4B-977F-12CFFF9FA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52600"/>
            <a:ext cx="342900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6056DD5A-78EE-4274-86B0-FD69E977B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0193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646B8"/>
                </a:solidFill>
              </a:defRPr>
            </a:pPr>
            <a:r>
              <a:rPr sz="1875" b="1">
                <a:solidFill>
                  <a:srgbClr val="1646B8"/>
                </a:solidFill>
              </a:rPr>
              <a:t>intro hP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D23DEA7F-3E4A-464A-850A-1DB595698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4003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132033"/>
                </a:solidFill>
              </a:defRPr>
            </a:pPr>
            <a:r>
              <a:rPr sz="1350" b="0">
                <a:solidFill>
                  <a:srgbClr val="132033"/>
                </a:solidFill>
              </a:rPr>
              <a:t>把 P 的证明放入上下文</a:t>
            </a:r>
          </a:p>
        </p:txBody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7B109B80-351D-4322-912B-B612A3AB5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95625"/>
            <a:ext cx="342900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8FFD4D1C-33E8-4460-A835-F941872EB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362325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4966B"/>
                </a:solidFill>
              </a:defRPr>
            </a:pPr>
            <a:r>
              <a:rPr sz="1800" b="1">
                <a:solidFill>
                  <a:srgbClr val="14966B"/>
                </a:solidFill>
              </a:rPr>
              <a:t>And.intro hP hQ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8A180B9-BED4-4470-8FD7-A9DB431E1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43325"/>
            <a:ext cx="2819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132033"/>
                </a:solidFill>
              </a:defRPr>
            </a:pPr>
            <a:r>
              <a:rPr sz="1275" b="0">
                <a:solidFill>
                  <a:srgbClr val="132033"/>
                </a:solidFill>
              </a:rPr>
              <a:t>把两个证明组装成 And P Q 的证明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09B4E487-722D-431F-AA4D-6B9BB7719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334000"/>
            <a:ext cx="9791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132033"/>
                </a:solidFill>
              </a:defRPr>
            </a:pPr>
            <a:r>
              <a:rPr sz="2025" b="1">
                <a:solidFill>
                  <a:srgbClr val="132033"/>
                </a:solidFill>
              </a:rPr>
              <a:t>因此 tactic 不是魔法命令：它们是在帮助我们构造某个目标类型的项。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C553DCFB-53CB-48DE-B7B1-26331CA9A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53</a:t>
            </a:r>
          </a:p>
        </p:txBody>
      </p:sp>
    </p:spTree>
    <p:extLst>
      <p:ext uri="{BB962C8B-B14F-4D97-AF65-F5344CB8AC3E}">
        <p14:creationId xmlns:p14="http://schemas.microsoft.com/office/powerpoint/2010/main" val="1189953259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B9F2AB2-D92A-44F6-8811-2D30AF169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FF7EE2F8-6CDE-48F0-9669-70FBCB1EF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第一个证明：把目标交给 exact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2774E907-23D9-4B2E-A34F-82D7FD849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C186F35D-268D-47CF-A0E0-7B35C9DC6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1952625"/>
            <a:ext cx="5143500" cy="142875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f00a315161ad4a35"/>
            <a:extLst xmlns:a="http://schemas.openxmlformats.org/drawingml/2006/main">
              <a:ext uri="{FF2B5EF4-FFF2-40B4-BE49-F238E27FC236}">
                <a16:creationId xmlns:a16="http://schemas.microsoft.com/office/drawing/2014/main" id="{2E974C73-2BD4-4ED9-8994-18AE0FFAB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124075"/>
            <a:ext cx="4762500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example (P : Prop) (h : P) : P := by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  exact h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E2E18817-3251-461B-A459-F907082D4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809750"/>
            <a:ext cx="3429000" cy="2095500"/>
          </a:xfrm>
          <a:prstGeom xmlns:a="http://schemas.openxmlformats.org/drawingml/2006/main" prst="roundRect">
            <a:avLst>
              <a:gd name="adj" fmla="val 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A58C4248-651D-4EF2-88B2-5833E5D0B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20955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646B8"/>
                </a:solidFill>
              </a:defRPr>
            </a:pPr>
            <a:r>
              <a:rPr sz="2100" b="1">
                <a:solidFill>
                  <a:srgbClr val="1646B8"/>
                </a:solidFill>
              </a:rPr>
              <a:t>Infoview 直觉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3D823D51-5A46-479E-88B3-E9206CA14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724150"/>
            <a:ext cx="25717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上下文：h : P</a:t>
            </a:r>
          </a:p>
          <a:p xmlns:a="http://schemas.openxmlformats.org/drawingml/2006/main">
            <a:pPr algn="ctr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目标：P</a:t>
            </a:r>
          </a:p>
          <a:p xmlns:a="http://schemas.openxmlformats.org/drawingml/2006/main"/>
          <a:p xmlns:a="http://schemas.openxmlformats.org/drawingml/2006/main">
            <a:pPr algn="ctr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exact h 关闭目标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DB4A2462-9215-4665-A50A-AE2E7B91F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905375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32033"/>
                </a:solidFill>
              </a:defRPr>
            </a:pPr>
            <a:r>
              <a:rPr sz="2100" b="1">
                <a:solidFill>
                  <a:srgbClr val="132033"/>
                </a:solidFill>
              </a:rPr>
              <a:t>exact 的意思：我已经有一个类型正好等于目标的证明。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439FC7C1-2B8D-4866-83F8-19A645BEF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54</a:t>
            </a:r>
          </a:p>
        </p:txBody>
      </p:sp>
    </p:spTree>
    <p:extLst>
      <p:ext uri="{BB962C8B-B14F-4D97-AF65-F5344CB8AC3E}">
        <p14:creationId xmlns:p14="http://schemas.microsoft.com/office/powerpoint/2010/main" val="2079509913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C0F261F0-00F9-42DA-9421-E9AB5AAB1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81AC7A0-5DBA-4E3D-8F4D-7D0D87297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intro：证明 implication 和 forall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9FB70B5C-5BAB-4276-9F49-62EF70510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F82974F0-1A94-4012-AFD5-3C5C19BA1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885950"/>
            <a:ext cx="4762500" cy="180975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b05f17350e2441a1"/>
            <a:extLst xmlns:a="http://schemas.openxmlformats.org/drawingml/2006/main">
              <a:ext uri="{FF2B5EF4-FFF2-40B4-BE49-F238E27FC236}">
                <a16:creationId xmlns:a16="http://schemas.microsoft.com/office/drawing/2014/main" id="{8D677A38-EEBC-433D-896E-11CB094C6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057400"/>
            <a:ext cx="4381500" cy="1543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example (P : Prop) : P -&gt; P := by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  intro h</a:t>
            </a:r>
          </a:p>
          <a:p xmlns:a="http://schemas.openxmlformats.org/drawingml/2006/main">
            <a:pPr algn="l">
              <a:buNone/>
              <a:defRPr sz="1950" b="0">
                <a:solidFill>
                  <a:srgbClr val="172033"/>
                </a:solidFill>
              </a:defRPr>
            </a:pPr>
            <a:r>
              <a:rPr sz="1950" b="0">
                <a:solidFill>
                  <a:srgbClr val="172033"/>
                </a:solidFill>
              </a:rPr>
              <a:t>  exact h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1BAFCC97-29A8-4906-B3B0-9917AE643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1885950"/>
            <a:ext cx="1428750" cy="819150"/>
          </a:xfrm>
          <a:prstGeom xmlns:a="http://schemas.openxmlformats.org/drawingml/2006/main" prst="roundRect">
            <a:avLst>
              <a:gd name="adj" fmla="val 18605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B775B488-5FAC-493C-8F3B-8D0433245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066925"/>
            <a:ext cx="10858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646B8"/>
                </a:solidFill>
              </a:defRPr>
            </a:pPr>
            <a:r>
              <a:rPr sz="1650" b="1">
                <a:solidFill>
                  <a:srgbClr val="1646B8"/>
                </a:solidFill>
              </a:rPr>
              <a:t>目标</a:t>
            </a:r>
          </a:p>
          <a:p xmlns:a="http://schemas.openxmlformats.org/drawingml/2006/main">
            <a:pPr algn="ctr">
              <a:buNone/>
              <a:defRPr sz="1650" b="1">
                <a:solidFill>
                  <a:srgbClr val="1646B8"/>
                </a:solidFill>
              </a:defRPr>
            </a:pPr>
            <a:r>
              <a:rPr sz="1650" b="1">
                <a:solidFill>
                  <a:srgbClr val="1646B8"/>
                </a:solidFill>
              </a:rPr>
              <a:t>P -&gt; P</a:t>
            </a:r>
          </a:p>
        </p:txBody>
      </p:sp>
      <p:sp>
        <p:nvSpPr>
          <p:cNvPr id="9" name="直接连接符 8">
            <a:extLst xmlns:a="http://schemas.openxmlformats.org/drawingml/2006/main">
              <a:ext uri="{FF2B5EF4-FFF2-40B4-BE49-F238E27FC236}">
                <a16:creationId xmlns:a16="http://schemas.microsoft.com/office/drawing/2014/main" id="{50C18A6A-0821-44F3-AEA9-965E351C4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305050"/>
            <a:ext cx="7239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1D998D1C-079D-4E97-8243-842831818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885950"/>
            <a:ext cx="1809750" cy="819150"/>
          </a:xfrm>
          <a:prstGeom xmlns:a="http://schemas.openxmlformats.org/drawingml/2006/main" prst="roundRect">
            <a:avLst>
              <a:gd name="adj" fmla="val 18605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E3A0C79C-9D53-48A8-B605-5A127D978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095500"/>
            <a:ext cx="1428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4966B"/>
                </a:solidFill>
              </a:defRPr>
            </a:pPr>
            <a:r>
              <a:rPr sz="1575" b="1">
                <a:solidFill>
                  <a:srgbClr val="14966B"/>
                </a:solidFill>
              </a:rPr>
              <a:t>上下文 h : P</a:t>
            </a:r>
          </a:p>
          <a:p xmlns:a="http://schemas.openxmlformats.org/drawingml/2006/main">
            <a:pPr algn="ctr">
              <a:buNone/>
              <a:defRPr sz="1575" b="1">
                <a:solidFill>
                  <a:srgbClr val="14966B"/>
                </a:solidFill>
              </a:defRPr>
            </a:pPr>
            <a:r>
              <a:rPr sz="1575" b="1">
                <a:solidFill>
                  <a:srgbClr val="14966B"/>
                </a:solidFill>
              </a:rPr>
              <a:t>目标 P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6BDB9ECC-F748-4911-856A-BC139AC7A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953000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132033"/>
                </a:solidFill>
              </a:defRPr>
            </a:pPr>
            <a:r>
              <a:rPr sz="2175" b="1">
                <a:solidFill>
                  <a:srgbClr val="132033"/>
                </a:solidFill>
              </a:rPr>
              <a:t>intro 把“假设”放进上下文，把目标往后推进。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AA37CB62-AEFE-454B-867E-C8CF7EC34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2085639041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2D46AA2-0F6E-41F3-A564-796B678FD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A07D655-15A2-4790-800A-349C8C9DF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apply：倒着使用定理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8243EF9C-53B9-4172-955E-80018815E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511B54AF-EF38-419C-AE1E-D6A4450F0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7429500" cy="20955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055845ac2d4c4c4a"/>
            <a:extLst xmlns:a="http://schemas.openxmlformats.org/drawingml/2006/main">
              <a:ext uri="{FF2B5EF4-FFF2-40B4-BE49-F238E27FC236}">
                <a16:creationId xmlns:a16="http://schemas.microsoft.com/office/drawing/2014/main" id="{A89B1A38-3797-42EE-BE67-F94F5E602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981200"/>
            <a:ext cx="704850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example (P Q : Prop) (hPQ : P -&gt; Q) (hP : P) : Q := by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  apply hPQ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  exact hP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08B6FAD4-6C00-45E7-8785-E3524839D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762125"/>
            <a:ext cx="2190750" cy="20002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F1CC8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E92BBD46-29D5-4D6C-A75C-2B9413018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1336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B7791F"/>
                </a:solidFill>
              </a:defRPr>
            </a:pPr>
            <a:r>
              <a:rPr sz="2250" b="1">
                <a:solidFill>
                  <a:srgbClr val="B7791F"/>
                </a:solidFill>
              </a:rPr>
              <a:t>目标 Q</a:t>
            </a:r>
          </a:p>
        </p:txBody>
      </p:sp>
      <p:sp>
        <p:nvSpPr>
          <p:cNvPr id="9" name="直接连接符 8">
            <a:extLst xmlns:a="http://schemas.openxmlformats.org/drawingml/2006/main">
              <a:ext uri="{FF2B5EF4-FFF2-40B4-BE49-F238E27FC236}">
                <a16:creationId xmlns:a16="http://schemas.microsoft.com/office/drawing/2014/main" id="{7AF2E949-3524-4C15-ACFB-F1E3E35EF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2686050"/>
            <a:ext cx="9525" cy="4572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3104A674-FBCA-4846-BBF9-193AC4DC1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781300"/>
            <a:ext cx="1428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32033"/>
                </a:solidFill>
              </a:defRPr>
            </a:pPr>
            <a:r>
              <a:rPr sz="1800" b="1">
                <a:solidFill>
                  <a:srgbClr val="132033"/>
                </a:solidFill>
              </a:rPr>
              <a:t>apply</a:t>
            </a:r>
            <a:r>
              <a:rPr sz="1800" b="1">
                <a:solidFill>
                  <a:srgbClr val="132033"/>
                </a:solidFill>
              </a:rPr>
              <a:t> </a:t>
            </a:r>
            <a:r>
              <a:rPr sz="1800" b="1">
                <a:solidFill>
                  <a:srgbClr val="132033"/>
                </a:solidFill>
              </a:rPr>
              <a:t>hPQ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9F1FC512-EF9F-438D-B369-94DA1739E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2956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B7791F"/>
                </a:solidFill>
              </a:defRPr>
            </a:pPr>
            <a:r>
              <a:rPr sz="2250" b="1">
                <a:solidFill>
                  <a:srgbClr val="B7791F"/>
                </a:solidFill>
              </a:rPr>
              <a:t>新目标 P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A109DEF1-A703-43FB-80AA-D12B480C2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00625"/>
            <a:ext cx="9429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32033"/>
                </a:solidFill>
              </a:defRPr>
            </a:pPr>
            <a:r>
              <a:rPr sz="2100" b="1">
                <a:solidFill>
                  <a:srgbClr val="132033"/>
                </a:solidFill>
              </a:rPr>
              <a:t>apply 的感觉：我可以把目标 Q 还原成它的前提 P。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269BA154-3A5F-419C-86E2-0FAF56081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56</a:t>
            </a:r>
          </a:p>
        </p:txBody>
      </p:sp>
    </p:spTree>
    <p:extLst>
      <p:ext uri="{BB962C8B-B14F-4D97-AF65-F5344CB8AC3E}">
        <p14:creationId xmlns:p14="http://schemas.microsoft.com/office/powerpoint/2010/main" val="162060316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019AAC8-28C7-47F9-9AE6-3E7CF3CD6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E6B76E7-445F-4BC3-B83E-7D4DFFB99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constructor：把 and 目标拆成两半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AAF3CD9B-C19A-4736-88A6-6DB0694BC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D6C0A067-EF20-4ABB-A595-D6FF6F618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762125"/>
            <a:ext cx="6191250" cy="23812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3366e964bc574b29"/>
            <a:extLst xmlns:a="http://schemas.openxmlformats.org/drawingml/2006/main">
              <a:ext uri="{FF2B5EF4-FFF2-40B4-BE49-F238E27FC236}">
                <a16:creationId xmlns:a16="http://schemas.microsoft.com/office/drawing/2014/main" id="{D1F6E2BF-D88F-4865-A6D3-2F5B48FED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933575"/>
            <a:ext cx="58102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72033"/>
                </a:solidFill>
              </a:defRPr>
            </a:pPr>
            <a:r>
              <a:rPr sz="1800" b="0">
                <a:solidFill>
                  <a:srgbClr val="172033"/>
                </a:solidFill>
              </a:rPr>
              <a:t>example (P Q : Prop) (hP : P) (hQ : Q) : And P Q := by</a:t>
            </a:r>
          </a:p>
          <a:p xmlns:a="http://schemas.openxmlformats.org/drawingml/2006/main">
            <a:pPr algn="l">
              <a:buNone/>
              <a:defRPr sz="1800" b="0">
                <a:solidFill>
                  <a:srgbClr val="172033"/>
                </a:solidFill>
              </a:defRPr>
            </a:pPr>
            <a:r>
              <a:rPr sz="1800" b="0">
                <a:solidFill>
                  <a:srgbClr val="172033"/>
                </a:solidFill>
              </a:rPr>
              <a:t>  constructor</a:t>
            </a:r>
          </a:p>
          <a:p xmlns:a="http://schemas.openxmlformats.org/drawingml/2006/main">
            <a:pPr algn="l">
              <a:buNone/>
              <a:defRPr sz="1800" b="0">
                <a:solidFill>
                  <a:srgbClr val="172033"/>
                </a:solidFill>
              </a:defRPr>
            </a:pPr>
            <a:r>
              <a:rPr sz="1800" b="0">
                <a:solidFill>
                  <a:srgbClr val="172033"/>
                </a:solidFill>
              </a:rPr>
              <a:t>  exact hP</a:t>
            </a:r>
          </a:p>
          <a:p xmlns:a="http://schemas.openxmlformats.org/drawingml/2006/main">
            <a:pPr algn="l">
              <a:buNone/>
              <a:defRPr sz="1800" b="0">
                <a:solidFill>
                  <a:srgbClr val="172033"/>
                </a:solidFill>
              </a:defRPr>
            </a:pPr>
            <a:r>
              <a:rPr sz="1800" b="0">
                <a:solidFill>
                  <a:srgbClr val="172033"/>
                </a:solidFill>
              </a:rPr>
              <a:t>  exact hQ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0EE26B8A-7B37-4B55-AA19-8BFBFD71E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1847850"/>
            <a:ext cx="2381250" cy="666750"/>
          </a:xfrm>
          <a:prstGeom xmlns:a="http://schemas.openxmlformats.org/drawingml/2006/main" prst="roundRect">
            <a:avLst>
              <a:gd name="adj" fmla="val 22857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7C7B85DB-AA38-4A12-9A26-102E812D8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646B8"/>
                </a:solidFill>
              </a:defRPr>
            </a:pPr>
            <a:r>
              <a:rPr sz="1800" b="1">
                <a:solidFill>
                  <a:srgbClr val="1646B8"/>
                </a:solidFill>
              </a:rPr>
              <a:t>目标 And P Q</a:t>
            </a:r>
          </a:p>
        </p:txBody>
      </p:sp>
      <p:sp>
        <p:nvSpPr>
          <p:cNvPr id="9" name="直接连接符 8">
            <a:extLst xmlns:a="http://schemas.openxmlformats.org/drawingml/2006/main">
              <a:ext uri="{FF2B5EF4-FFF2-40B4-BE49-F238E27FC236}">
                <a16:creationId xmlns:a16="http://schemas.microsoft.com/office/drawing/2014/main" id="{3171AFE9-7DC8-448B-AA2E-7FAF2B760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628900"/>
            <a:ext cx="9525" cy="438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9AA8BA"/>
            </a:solidFill>
            <a:prstDash val="solid"/>
          </a:ln>
        </p:spPr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43E55E2E-D13B-4FBB-8186-1F3DC9574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181350"/>
            <a:ext cx="142875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F158DCAD-17DC-479F-9C42-F3A92FD79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181350"/>
            <a:ext cx="142875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10F62B38-61FE-4C25-8569-C98411E08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3362325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4966B"/>
                </a:solidFill>
              </a:defRPr>
            </a:pPr>
            <a:r>
              <a:rPr sz="1725" b="1">
                <a:solidFill>
                  <a:srgbClr val="14966B"/>
                </a:solidFill>
              </a:rPr>
              <a:t>目标 P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7F31D425-88BF-4BA0-9E8B-D8C729BD2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3362325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4966B"/>
                </a:solidFill>
              </a:defRPr>
            </a:pPr>
            <a:r>
              <a:rPr sz="1725" b="1">
                <a:solidFill>
                  <a:srgbClr val="14966B"/>
                </a:solidFill>
              </a:rPr>
              <a:t>目标 Q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22EBFADA-DB87-4D30-B22E-5E151C55B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57</a:t>
            </a:r>
          </a:p>
        </p:txBody>
      </p:sp>
    </p:spTree>
    <p:extLst>
      <p:ext uri="{BB962C8B-B14F-4D97-AF65-F5344CB8AC3E}">
        <p14:creationId xmlns:p14="http://schemas.microsoft.com/office/powerpoint/2010/main" val="118819301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A2939214-0326-42F5-B88B-4133C1615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1754E2A-8520-47F3-A564-B6CD56759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cases：拆开假设或分类讨论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0EFD8388-BD18-4089-B536-C0B524822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B9C1D2E7-719C-4248-843C-A84ED5F3C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62125"/>
            <a:ext cx="7239000" cy="2724150"/>
          </a:xfrm>
          <a:prstGeom xmlns:a="http://schemas.openxmlformats.org/drawingml/2006/main" prst="roundRect">
            <a:avLst>
              <a:gd name="adj" fmla="val 3497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5de715b2c977477c"/>
            <a:extLst xmlns:a="http://schemas.openxmlformats.org/drawingml/2006/main">
              <a:ext uri="{FF2B5EF4-FFF2-40B4-BE49-F238E27FC236}">
                <a16:creationId xmlns:a16="http://schemas.microsoft.com/office/drawing/2014/main" id="{87CF6ECA-2D17-403E-86F6-24835D6B8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1933575"/>
            <a:ext cx="6858000" cy="2457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example (P Q : Prop) : Or P Q -&gt; Or Q P := by</a:t>
            </a:r>
          </a:p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  intro h</a:t>
            </a:r>
          </a:p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  cases h with</a:t>
            </a:r>
          </a:p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  | inl hP =&gt; exact Or.inr hP</a:t>
            </a:r>
          </a:p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  | inr hQ =&gt; exact Or.inl hQ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2D4E85D5-94AA-45EA-8BAD-8CB68E697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952625"/>
            <a:ext cx="2190750" cy="2216150"/>
          </a:xfrm>
          <a:prstGeom xmlns:a="http://schemas.openxmlformats.org/drawingml/2006/main" prst="roundRect">
            <a:avLst>
              <a:gd name="adj" fmla="val 9000"/>
            </a:avLst>
          </a:prstGeom>
          <a:solidFill xmlns:a="http://schemas.openxmlformats.org/drawingml/2006/main">
            <a:srgbClr val="F5F1FF"/>
          </a:solidFill>
          <a:ln xmlns:a="http://schemas.openxmlformats.org/drawingml/2006/main" w="9525">
            <a:solidFill>
              <a:srgbClr val="C9BDF4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FAA5F01C-A416-4DD2-83F2-9198E1990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286000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6D5BD0"/>
                </a:solidFill>
              </a:defRPr>
            </a:pPr>
            <a:r>
              <a:rPr sz="2250" b="1">
                <a:solidFill>
                  <a:srgbClr val="6D5BD0"/>
                </a:solidFill>
              </a:rPr>
              <a:t>两种情况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AC39F097-91A7-4B44-8151-8F826CFC0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952750"/>
            <a:ext cx="1428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75" b="0">
                <a:solidFill>
                  <a:srgbClr val="132033"/>
                </a:solidFill>
              </a:defRPr>
            </a:pPr>
            <a:r>
              <a:rPr sz="1875" b="0">
                <a:solidFill>
                  <a:srgbClr val="132033"/>
                </a:solidFill>
              </a:rPr>
              <a:t>左边成立</a:t>
            </a:r>
          </a:p>
          <a:p xmlns:a="http://schemas.openxmlformats.org/drawingml/2006/main">
            <a:pPr algn="ctr">
              <a:buNone/>
              <a:defRPr sz="1875" b="0">
                <a:solidFill>
                  <a:srgbClr val="132033"/>
                </a:solidFill>
              </a:defRPr>
            </a:pPr>
            <a:r>
              <a:rPr sz="1875" b="0">
                <a:solidFill>
                  <a:srgbClr val="132033"/>
                </a:solidFill>
              </a:rPr>
              <a:t>或</a:t>
            </a:r>
          </a:p>
          <a:p xmlns:a="http://schemas.openxmlformats.org/drawingml/2006/main">
            <a:pPr algn="ctr">
              <a:buNone/>
              <a:defRPr sz="1875" b="0">
                <a:solidFill>
                  <a:srgbClr val="132033"/>
                </a:solidFill>
              </a:defRPr>
            </a:pPr>
            <a:r>
              <a:rPr sz="1875" b="0">
                <a:solidFill>
                  <a:srgbClr val="132033"/>
                </a:solidFill>
              </a:rPr>
              <a:t>右边成立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B3CDB8C-39E7-4C1E-A9C9-83C3E2221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95875"/>
            <a:ext cx="942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32033"/>
                </a:solidFill>
              </a:defRPr>
            </a:pPr>
            <a:r>
              <a:rPr sz="2100" b="1">
                <a:solidFill>
                  <a:srgbClr val="132033"/>
                </a:solidFill>
              </a:rPr>
              <a:t>cases 的感觉：把一个复杂假设拆成可处理的分支。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22F8ECD6-1F52-4590-8CB0-FD0487985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58</a:t>
            </a:r>
          </a:p>
        </p:txBody>
      </p:sp>
    </p:spTree>
    <p:extLst>
      <p:ext uri="{BB962C8B-B14F-4D97-AF65-F5344CB8AC3E}">
        <p14:creationId xmlns:p14="http://schemas.microsoft.com/office/powerpoint/2010/main" val="947102573"/>
      </p:ext>
    </p:extLst>
  </p:cSld>
</p:sld>
</file>

<file path=ppt/slides/slide5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B382F0A2-2145-49E3-BE16-CAAE639DF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">
            <a:extLst xmlns:a="http://schemas.openxmlformats.org/drawingml/2006/main">
              <a:ext uri="{FF2B5EF4-FFF2-40B4-BE49-F238E27FC236}">
                <a16:creationId xmlns:a16="http://schemas.microsoft.com/office/drawing/2014/main" id="{874245BC-B0AA-40FE-9276-A2C1AC6B7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defRPr>
            </a:pPr>
            <a:r>
              <a: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rPr>
              <a:t>Lean 入门 / Session 01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1DC887B-3CC8-452C-B759-D6A3BEE1A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23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否定、False 与 contradiction</a:t>
            </a:r>
          </a:p>
        </p:txBody>
      </p:sp>
      <p:sp>
        <p:nvSpPr>
          <p:cNvPr id="5" name="divider">
            <a:extLst xmlns:a="http://schemas.openxmlformats.org/drawingml/2006/main">
              <a:ext uri="{FF2B5EF4-FFF2-40B4-BE49-F238E27FC236}">
                <a16:creationId xmlns:a16="http://schemas.microsoft.com/office/drawing/2014/main" id="{4179E9D7-492A-49C1-AACE-9A7F0BC3F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CB442EA-0C3D-4B93-B0DF-07068CC2B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7B8AA0"/>
                </a:solidFill>
                <a:latin typeface="Arial"/>
                <a:ea typeface="Arial"/>
                <a:cs typeface="Arial"/>
              </a:rPr>
              <a:t>59</a:t>
            </a:r>
          </a:p>
        </p:txBody>
      </p:sp>
      <p:sp>
        <p:nvSpPr>
          <p:cNvPr id="7" name="code-card">
            <a:extLst xmlns:a="http://schemas.openxmlformats.org/drawingml/2006/main">
              <a:ext uri="{FF2B5EF4-FFF2-40B4-BE49-F238E27FC236}">
                <a16:creationId xmlns:a16="http://schemas.microsoft.com/office/drawing/2014/main" id="{D48331C4-8E04-4461-86F0-594EE9838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62125"/>
            <a:ext cx="7762875" cy="2819400"/>
          </a:xfrm>
          <a:prstGeom xmlns:a="http://schemas.openxmlformats.org/drawingml/2006/main" prst="roundRect">
            <a:avLst>
              <a:gd name="adj" fmla="val 3378"/>
            </a:avLst>
          </a:prstGeom>
          <a:solidFill xmlns:a="http://schemas.openxmlformats.org/drawingml/2006/main">
            <a:srgbClr val="FBFD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8" name="code">
            <a:hlinkClick xmlns:r="http://schemas.openxmlformats.org/officeDocument/2006/relationships" xmlns:a="http://schemas.openxmlformats.org/drawingml/2006/main" r:id="R98710d7e688449ad"/>
            <a:extLst xmlns:a="http://schemas.openxmlformats.org/drawingml/2006/main">
              <a:ext uri="{FF2B5EF4-FFF2-40B4-BE49-F238E27FC236}">
                <a16:creationId xmlns:a16="http://schemas.microsoft.com/office/drawing/2014/main" id="{486F1341-127F-4BA6-B1F5-09C13A325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028825"/>
            <a:ext cx="7191375" cy="2362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500">
                <a:solidFill>
                  <a:srgbClr val="142033"/>
                </a:solidFill>
                <a:latin typeface="Menlo"/>
                <a:ea typeface="Menlo"/>
                <a:cs typeface="Menlo"/>
              </a:defRPr>
            </a:pPr>
            <a:r>
              <a:rPr sz="1500">
                <a:solidFill>
                  <a:srgbClr val="142033"/>
                </a:solidFill>
                <a:latin typeface="Menlo"/>
                <a:ea typeface="Menlo"/>
                <a:cs typeface="Menlo"/>
              </a:rPr>
              <a:t>example (P : Prop) (hP : P) (hNotP : ¬ P) : False := by</a:t>
            </a:r>
          </a:p>
          <a:p xmlns:a="http://schemas.openxmlformats.org/drawingml/2006/main">
            <a:pPr>
              <a:lnSpc>
                <a:spcPct val="112000"/>
              </a:lnSpc>
              <a:buNone/>
              <a:defRPr sz="1500">
                <a:solidFill>
                  <a:srgbClr val="142033"/>
                </a:solidFill>
                <a:latin typeface="Menlo"/>
                <a:ea typeface="Menlo"/>
                <a:cs typeface="Menlo"/>
              </a:defRPr>
            </a:pPr>
            <a:r>
              <a:rPr sz="1500">
                <a:solidFill>
                  <a:srgbClr val="142033"/>
                </a:solidFill>
                <a:latin typeface="Menlo"/>
                <a:ea typeface="Menlo"/>
                <a:cs typeface="Menlo"/>
              </a:rPr>
              <a:t>  contradiction</a:t>
            </a:r>
          </a:p>
          <a:p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500">
                <a:solidFill>
                  <a:srgbClr val="142033"/>
                </a:solidFill>
                <a:latin typeface="Menlo"/>
                <a:ea typeface="Menlo"/>
                <a:cs typeface="Menlo"/>
              </a:defRPr>
            </a:pPr>
            <a:r>
              <a:rPr sz="1500">
                <a:solidFill>
                  <a:srgbClr val="142033"/>
                </a:solidFill>
                <a:latin typeface="Menlo"/>
                <a:ea typeface="Menlo"/>
                <a:cs typeface="Menlo"/>
              </a:rPr>
              <a:t>example (P : Prop) (hP : P) (hNotP : P → False) : False := by</a:t>
            </a:r>
          </a:p>
          <a:p xmlns:a="http://schemas.openxmlformats.org/drawingml/2006/main">
            <a:pPr>
              <a:lnSpc>
                <a:spcPct val="112000"/>
              </a:lnSpc>
              <a:buNone/>
              <a:defRPr sz="1500">
                <a:solidFill>
                  <a:srgbClr val="142033"/>
                </a:solidFill>
                <a:latin typeface="Menlo"/>
                <a:ea typeface="Menlo"/>
                <a:cs typeface="Menlo"/>
              </a:defRPr>
            </a:pPr>
            <a:r>
              <a:rPr sz="1500">
                <a:solidFill>
                  <a:srgbClr val="142033"/>
                </a:solidFill>
                <a:latin typeface="Menlo"/>
                <a:ea typeface="Menlo"/>
                <a:cs typeface="Menlo"/>
              </a:rPr>
              <a:t>  contradiction</a:t>
            </a:r>
          </a:p>
        </p:txBody>
      </p:sp>
      <p:sp>
        <p:nvSpPr>
          <p:cNvPr id="9" name="hint-card">
            <a:extLst xmlns:a="http://schemas.openxmlformats.org/drawingml/2006/main">
              <a:ext uri="{FF2B5EF4-FFF2-40B4-BE49-F238E27FC236}">
                <a16:creationId xmlns:a16="http://schemas.microsoft.com/office/drawing/2014/main" id="{F831BA77-75ED-4B61-B037-3B23B606C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952625"/>
            <a:ext cx="2190750" cy="200025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F6F1FF"/>
          </a:solidFill>
          <a:ln xmlns:a="http://schemas.openxmlformats.org/drawingml/2006/main" w="9525">
            <a:solidFill>
              <a:srgbClr val="C8B6FF"/>
            </a:solidFill>
            <a:prstDash val="solid"/>
          </a:ln>
        </p:spPr>
      </p:sp>
      <p:sp>
        <p:nvSpPr>
          <p:cNvPr id="10" name="hint-headline">
            <a:extLst xmlns:a="http://schemas.openxmlformats.org/drawingml/2006/main">
              <a:ext uri="{FF2B5EF4-FFF2-40B4-BE49-F238E27FC236}">
                <a16:creationId xmlns:a16="http://schemas.microsoft.com/office/drawing/2014/main" id="{A652FD14-DD60-4759-BB72-96B9DC301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352675"/>
            <a:ext cx="1733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7457D9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7457D9"/>
                </a:solidFill>
                <a:latin typeface="PingFang SC"/>
                <a:ea typeface="PingFang SC"/>
                <a:cs typeface="PingFang SC"/>
              </a:rPr>
              <a:t>¬ P</a:t>
            </a:r>
          </a:p>
        </p:txBody>
      </p:sp>
      <p:sp>
        <p:nvSpPr>
          <p:cNvPr id="11" name="hint-body">
            <a:extLst xmlns:a="http://schemas.openxmlformats.org/drawingml/2006/main">
              <a:ext uri="{FF2B5EF4-FFF2-40B4-BE49-F238E27FC236}">
                <a16:creationId xmlns:a16="http://schemas.microsoft.com/office/drawing/2014/main" id="{B917F835-1B02-43CD-B49A-B237AA990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952750"/>
            <a:ext cx="16573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875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就是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875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875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P → False</a:t>
            </a:r>
          </a:p>
        </p:txBody>
      </p:sp>
      <p:sp>
        <p:nvSpPr>
          <p:cNvPr id="12" name="takeaway">
            <a:extLst xmlns:a="http://schemas.openxmlformats.org/drawingml/2006/main">
              <a:ext uri="{FF2B5EF4-FFF2-40B4-BE49-F238E27FC236}">
                <a16:creationId xmlns:a16="http://schemas.microsoft.com/office/drawing/2014/main" id="{F0511EAD-42F5-40E1-B685-1D213C6CB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095875"/>
            <a:ext cx="942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875">
                <a:solidFill>
                  <a:srgbClr val="0F172A"/>
                </a:solidFill>
                <a:latin typeface="PingFang SC"/>
                <a:ea typeface="PingFang SC"/>
                <a:cs typeface="PingFang SC"/>
              </a:defRPr>
            </a:pPr>
            <a:r>
              <a:rPr sz="1875">
                <a:solidFill>
                  <a:srgbClr val="0F172A"/>
                </a:solidFill>
                <a:latin typeface="PingFang SC"/>
                <a:ea typeface="PingFang SC"/>
                <a:cs typeface="PingFang SC"/>
              </a:rPr>
              <a:t>False 是没有构造子的命题；同时有 P 和 ¬P 时，contradiction 会直接找出矛盾。</a:t>
            </a:r>
          </a:p>
        </p:txBody>
      </p:sp>
    </p:spTree>
    <p:extLst>
      <p:ext uri="{BB962C8B-B14F-4D97-AF65-F5344CB8AC3E}">
        <p14:creationId xmlns:p14="http://schemas.microsoft.com/office/powerpoint/2010/main" val="33639663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327FAC5B-4670-4264-BCA6-470F7B6A6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7107E41-E0D8-4E8F-91E1-531DA7351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历史主线：从记录到可检查证明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E6A8880A-1058-4530-B3E0-407E9E093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00B63403-2B9B-45B1-8C3C-48D175495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14550"/>
            <a:ext cx="2095500" cy="1695450"/>
          </a:xfrm>
          <a:prstGeom xmlns:a="http://schemas.openxmlformats.org/drawingml/2006/main" prst="roundRect">
            <a:avLst>
              <a:gd name="adj" fmla="val 12360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1F5E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37639218-E0AB-46A1-96DB-68A70C35B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362200"/>
            <a:ext cx="533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F5EFF"/>
                </a:solidFill>
              </a:defRPr>
            </a:pPr>
            <a:r>
              <a:rPr sz="2550" b="1">
                <a:solidFill>
                  <a:srgbClr val="1F5EFF"/>
                </a:solidFill>
              </a:rPr>
              <a:t>1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1C1C6979-2B4D-4D09-918F-A4A1EF690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990850"/>
            <a:ext cx="1562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32033"/>
                </a:solidFill>
              </a:defRPr>
            </a:pPr>
            <a:r>
              <a:rPr sz="2250" b="1">
                <a:solidFill>
                  <a:srgbClr val="132033"/>
                </a:solidFill>
              </a:rPr>
              <a:t>记录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612F2B94-6316-43D9-8C6D-A41EB45A8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486150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536170"/>
                </a:solidFill>
              </a:defRPr>
            </a:pPr>
            <a:r>
              <a:rPr sz="1350" b="0">
                <a:solidFill>
                  <a:srgbClr val="536170"/>
                </a:solidFill>
              </a:rPr>
              <a:t>数量、账目、日历</a:t>
            </a:r>
          </a:p>
        </p:txBody>
      </p:sp>
      <p:sp>
        <p:nvSpPr>
          <p:cNvPr id="9" name="直接连接符 8">
            <a:extLst xmlns:a="http://schemas.openxmlformats.org/drawingml/2006/main">
              <a:ext uri="{FF2B5EF4-FFF2-40B4-BE49-F238E27FC236}">
                <a16:creationId xmlns:a16="http://schemas.microsoft.com/office/drawing/2014/main" id="{CA7088AC-8015-4F8B-8148-408E9FB7A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952750"/>
            <a:ext cx="571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A8B4C3"/>
            </a:solidFill>
            <a:prstDash val="solid"/>
          </a:ln>
        </p:spPr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F22A6553-51C8-4064-8FD1-DC58FBBCA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114550"/>
            <a:ext cx="2095500" cy="1695450"/>
          </a:xfrm>
          <a:prstGeom xmlns:a="http://schemas.openxmlformats.org/drawingml/2006/main" prst="roundRect">
            <a:avLst>
              <a:gd name="adj" fmla="val 12360"/>
            </a:avLst>
          </a:prstGeom>
          <a:solidFill xmlns:a="http://schemas.openxmlformats.org/drawingml/2006/main">
            <a:srgbClr val="E7F7F7"/>
          </a:solidFill>
          <a:ln xmlns:a="http://schemas.openxmlformats.org/drawingml/2006/main" w="9525">
            <a:solidFill>
              <a:srgbClr val="1EA7A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3BDB384D-19E5-472F-ACA0-6A167DE51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362200"/>
            <a:ext cx="533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EA7A8"/>
                </a:solidFill>
              </a:defRPr>
            </a:pPr>
            <a:r>
              <a:rPr sz="2550" b="1">
                <a:solidFill>
                  <a:srgbClr val="1EA7A8"/>
                </a:solidFill>
              </a:rPr>
              <a:t>2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F370C3F6-D69C-42A2-B167-C773ED2E5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3350" y="2990850"/>
            <a:ext cx="1562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32033"/>
                </a:solidFill>
              </a:defRPr>
            </a:pPr>
            <a:r>
              <a:rPr sz="2250" b="1">
                <a:solidFill>
                  <a:srgbClr val="132033"/>
                </a:solidFill>
              </a:rPr>
              <a:t>计算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FD9BE55-8FD2-499F-B167-B3BBD1D3C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486150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536170"/>
                </a:solidFill>
              </a:defRPr>
            </a:pPr>
            <a:r>
              <a:rPr sz="1350" b="0">
                <a:solidFill>
                  <a:srgbClr val="536170"/>
                </a:solidFill>
              </a:rPr>
              <a:t>按规则得到结果</a:t>
            </a:r>
          </a:p>
        </p:txBody>
      </p:sp>
      <p:sp>
        <p:nvSpPr>
          <p:cNvPr id="14" name="直接连接符 13">
            <a:extLst xmlns:a="http://schemas.openxmlformats.org/drawingml/2006/main">
              <a:ext uri="{FF2B5EF4-FFF2-40B4-BE49-F238E27FC236}">
                <a16:creationId xmlns:a16="http://schemas.microsoft.com/office/drawing/2014/main" id="{DA8CCA3F-4CD0-443B-8988-02DD82CE3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952750"/>
            <a:ext cx="571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A8B4C3"/>
            </a:solidFill>
            <a:prstDash val="solid"/>
          </a:ln>
        </p:spPr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5332DA22-C999-4D32-9A48-7B9AF6B0A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114550"/>
            <a:ext cx="2095500" cy="1695450"/>
          </a:xfrm>
          <a:prstGeom xmlns:a="http://schemas.openxmlformats.org/drawingml/2006/main" prst="roundRect">
            <a:avLst>
              <a:gd name="adj" fmla="val 12360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B7791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E60F3445-2AE6-4566-9C32-BBB07B005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62200"/>
            <a:ext cx="533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B7791F"/>
                </a:solidFill>
              </a:defRPr>
            </a:pPr>
            <a:r>
              <a:rPr sz="2550" b="1">
                <a:solidFill>
                  <a:srgbClr val="B7791F"/>
                </a:solidFill>
              </a:rPr>
              <a:t>3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014D87EF-BAA3-49BA-9B33-9F6B7C74B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990850"/>
            <a:ext cx="1562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32033"/>
                </a:solidFill>
              </a:defRPr>
            </a:pPr>
            <a:r>
              <a:rPr sz="2250" b="1">
                <a:solidFill>
                  <a:srgbClr val="132033"/>
                </a:solidFill>
              </a:rPr>
              <a:t>证明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3263BEE9-E2AA-42F7-B24C-B1F470200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486150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536170"/>
                </a:solidFill>
              </a:defRPr>
            </a:pPr>
            <a:r>
              <a:rPr sz="1350" b="0">
                <a:solidFill>
                  <a:srgbClr val="536170"/>
                </a:solidFill>
              </a:rPr>
              <a:t>说明为什么必然成立</a:t>
            </a:r>
          </a:p>
        </p:txBody>
      </p:sp>
      <p:sp>
        <p:nvSpPr>
          <p:cNvPr id="19" name="直接连接符 18">
            <a:extLst xmlns:a="http://schemas.openxmlformats.org/drawingml/2006/main">
              <a:ext uri="{FF2B5EF4-FFF2-40B4-BE49-F238E27FC236}">
                <a16:creationId xmlns:a16="http://schemas.microsoft.com/office/drawing/2014/main" id="{90D06911-6985-4528-BB71-BE615D8AB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952750"/>
            <a:ext cx="5715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955">
            <a:solidFill>
              <a:srgbClr val="A8B4C3"/>
            </a:solidFill>
            <a:prstDash val="solid"/>
          </a:ln>
        </p:spPr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F612DE73-FD86-4269-BA8A-E70DF98F7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114550"/>
            <a:ext cx="2095500" cy="1695450"/>
          </a:xfrm>
          <a:prstGeom xmlns:a="http://schemas.openxmlformats.org/drawingml/2006/main" prst="roundRect">
            <a:avLst>
              <a:gd name="adj" fmla="val 12360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14966B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F512FE85-B7B4-4148-971B-A2B1EC28C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2362200"/>
            <a:ext cx="533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4966B"/>
                </a:solidFill>
              </a:defRPr>
            </a:pPr>
            <a:r>
              <a:rPr sz="2550" b="1">
                <a:solidFill>
                  <a:srgbClr val="14966B"/>
                </a:solidFill>
              </a:rPr>
              <a:t>4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BEA520C2-E621-4B2A-973C-57AA8921B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990850"/>
            <a:ext cx="15621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32033"/>
                </a:solidFill>
              </a:defRPr>
            </a:pPr>
            <a:r>
              <a:rPr sz="2250" b="1">
                <a:solidFill>
                  <a:srgbClr val="132033"/>
                </a:solidFill>
              </a:rPr>
              <a:t>形式化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43D6FAE0-C3CC-4E90-8675-91E88E076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3486150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536170"/>
                </a:solidFill>
              </a:defRPr>
            </a:pPr>
            <a:r>
              <a:rPr sz="1350" b="0">
                <a:solidFill>
                  <a:srgbClr val="536170"/>
                </a:solidFill>
              </a:rPr>
              <a:t>让检查规则机械化</a:t>
            </a: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04EBBD04-81CE-4C8A-8BC3-DE217F295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905375"/>
            <a:ext cx="9525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132033"/>
                </a:solidFill>
              </a:defRPr>
            </a:pPr>
            <a:r>
              <a:rPr sz="2175" b="1">
                <a:solidFill>
                  <a:srgbClr val="132033"/>
                </a:solidFill>
              </a:rPr>
              <a:t>Lean 处在第四步：把“为什么成立”写成足够精确的对象，让小内核逐步检查。</a:t>
            </a: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AEA936F7-1995-4F3C-8B9C-9DE48FAC9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910957670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AF15F519-EB39-442B-8159-4D5453BE6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064BEB5-A2BF-42BD-9EE5-5A7F6E667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exists：先给 witness，再证明性质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0594CE5C-C440-4883-91F6-22DF36B36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9E57E3D5-5C04-4882-9DA3-3EFFB758B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52625"/>
            <a:ext cx="7620000" cy="1809750"/>
          </a:xfrm>
          <a:prstGeom xmlns:a="http://schemas.openxmlformats.org/drawingml/2006/main" prst="roundRect">
            <a:avLst>
              <a:gd name="adj" fmla="val 5263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babb4f704e4e41d2"/>
            <a:extLst xmlns:a="http://schemas.openxmlformats.org/drawingml/2006/main">
              <a:ext uri="{FF2B5EF4-FFF2-40B4-BE49-F238E27FC236}">
                <a16:creationId xmlns:a16="http://schemas.microsoft.com/office/drawing/2014/main" id="{A2F158EA-661C-48BB-A73A-F07DA2B95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124075"/>
            <a:ext cx="7239000" cy="1543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example (m : Nat) : Exists (fun n : Nat =&gt; 0 + n = m) := by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  use m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  simp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531F2B32-BE4A-47E7-85C4-9DEE02CEE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905000"/>
            <a:ext cx="2000250" cy="1809750"/>
          </a:xfrm>
          <a:prstGeom xmlns:a="http://schemas.openxmlformats.org/drawingml/2006/main" prst="roundRect">
            <a:avLst>
              <a:gd name="adj" fmla="val 9474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6A0C3049-C73C-4E1E-A577-7EF6FF90B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266950"/>
            <a:ext cx="1238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4966B"/>
                </a:solidFill>
              </a:defRPr>
            </a:pPr>
            <a:r>
              <a:rPr sz="2550" b="1">
                <a:solidFill>
                  <a:srgbClr val="14966B"/>
                </a:solidFill>
              </a:rPr>
              <a:t>use m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957BCD1-5809-49D3-93C7-41829B358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933700"/>
            <a:ext cx="152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132033"/>
                </a:solidFill>
              </a:defRPr>
            </a:pPr>
            <a:r>
              <a:rPr sz="1500" b="0">
                <a:solidFill>
                  <a:srgbClr val="132033"/>
                </a:solidFill>
              </a:rPr>
              <a:t>提供存在性证明中的具体对象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2485EEC7-701C-4E8A-AA25-7A2253CB5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953000"/>
            <a:ext cx="933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175" b="1">
                <a:solidFill>
                  <a:srgbClr val="132033"/>
                </a:solidFill>
              </a:defRPr>
            </a:pPr>
            <a:r>
              <a:rPr sz="2175" b="1">
                <a:solidFill>
                  <a:srgbClr val="132033"/>
                </a:solidFill>
              </a:rPr>
              <a:t>存在命题的证明 = 一个对象 + 它满足性质的证明。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9E07A98B-4AF0-4293-9A36-7123E221A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1335301575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6E17BEE6-52DD-42D8-967B-737776EF2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C"/>
          </a:solidFill>
          <a:ln xmlns:a="http://schemas.openxmlformats.org/drawingml/2006/main" w="0">
            <a:solidFill>
              <a:srgbClr val="F6F8FC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9FCEF8D-8132-48EE-8208-E16C6A324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F59C3373-CF71-4A50-A965-0F0E559DD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定义相等：rfl 背后的归约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0E680C7C-F118-4FC4-80AE-13792562B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7442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1EC"/>
          </a:solidFill>
          <a:ln xmlns:a="http://schemas.openxmlformats.org/drawingml/2006/main" w="0">
            <a:solidFill>
              <a:srgbClr val="D9E1EC"/>
            </a:solidFill>
            <a:prstDash val="solid"/>
          </a:ln>
        </p:spPr>
      </p:sp>
      <p:sp>
        <p:nvSpPr>
          <p:cNvPr id="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66E28FD4-422B-47D5-ADCB-C3412A07C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7B8AA0"/>
                </a:solidFill>
                <a:latin typeface="Arial"/>
                <a:ea typeface="Arial"/>
                <a:cs typeface="Arial"/>
              </a:rPr>
              <a:t>61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D15AA8B9-1C48-433C-9DB9-F0AE5C140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5735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两个表达式定义相等，是指 Lean 内核把它们展开定义、执行计算后，视为同一个对象。</a:t>
            </a:r>
          </a:p>
        </p:txBody>
      </p:sp>
      <p:sp>
        <p:nvSpPr>
          <p:cNvPr id="7" name="code-card">
            <a:extLst xmlns:a="http://schemas.openxmlformats.org/drawingml/2006/main">
              <a:ext uri="{FF2B5EF4-FFF2-40B4-BE49-F238E27FC236}">
                <a16:creationId xmlns:a16="http://schemas.microsoft.com/office/drawing/2014/main" id="{E6FEC9F6-7A69-4173-845A-ADBD136DF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62200"/>
            <a:ext cx="5810250" cy="266700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8" name="code">
            <a:hlinkClick xmlns:r="http://schemas.openxmlformats.org/officeDocument/2006/relationships" xmlns:a="http://schemas.openxmlformats.org/drawingml/2006/main" r:id="Rb3c2647a85bc42c2"/>
            <a:extLst xmlns:a="http://schemas.openxmlformats.org/drawingml/2006/main">
              <a:ext uri="{FF2B5EF4-FFF2-40B4-BE49-F238E27FC236}">
                <a16:creationId xmlns:a16="http://schemas.microsoft.com/office/drawing/2014/main" id="{25FA7E4F-D2AA-4DE2-AF34-381DC84C3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571750"/>
            <a:ext cx="5353050" cy="2247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def onePlusOne : Nat := 1 + 1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#reduce (fun n : Nat =&gt; n + 1) 3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-- 4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#reduce 2 + 3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-- 5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#reduce onePlusOne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-- 2</a:t>
            </a:r>
          </a:p>
        </p:txBody>
      </p:sp>
      <p:sp>
        <p:nvSpPr>
          <p:cNvPr id="9" name="defeq-card-0">
            <a:extLst xmlns:a="http://schemas.openxmlformats.org/drawingml/2006/main">
              <a:ext uri="{FF2B5EF4-FFF2-40B4-BE49-F238E27FC236}">
                <a16:creationId xmlns:a16="http://schemas.microsoft.com/office/drawing/2014/main" id="{78425D6F-7AF6-403E-9E2D-76B4FB860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381250"/>
            <a:ext cx="333375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0" name="defeq-head-0">
            <a:extLst xmlns:a="http://schemas.openxmlformats.org/drawingml/2006/main">
              <a:ext uri="{FF2B5EF4-FFF2-40B4-BE49-F238E27FC236}">
                <a16:creationId xmlns:a16="http://schemas.microsoft.com/office/drawing/2014/main" id="{0F2F1F99-8C4C-41AD-9C57-89BC59162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48602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函数应用会计算</a:t>
            </a:r>
          </a:p>
        </p:txBody>
      </p:sp>
      <p:sp>
        <p:nvSpPr>
          <p:cNvPr id="11" name="defeq-body-0">
            <a:extLst xmlns:a="http://schemas.openxmlformats.org/drawingml/2006/main">
              <a:ext uri="{FF2B5EF4-FFF2-40B4-BE49-F238E27FC236}">
                <a16:creationId xmlns:a16="http://schemas.microsoft.com/office/drawing/2014/main" id="{6010740C-A184-4601-9F8E-AF27FD786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476500"/>
            <a:ext cx="1381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38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(fun n =&gt; n + 1) 3</a:t>
            </a:r>
          </a:p>
        </p:txBody>
      </p:sp>
      <p:sp>
        <p:nvSpPr>
          <p:cNvPr id="12" name="defeq-card-1">
            <a:extLst xmlns:a="http://schemas.openxmlformats.org/drawingml/2006/main">
              <a:ext uri="{FF2B5EF4-FFF2-40B4-BE49-F238E27FC236}">
                <a16:creationId xmlns:a16="http://schemas.microsoft.com/office/drawing/2014/main" id="{4B7C5AAA-7588-4B9F-B0F9-C6C1866B0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000375"/>
            <a:ext cx="333375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3" name="defeq-head-1">
            <a:extLst xmlns:a="http://schemas.openxmlformats.org/drawingml/2006/main">
              <a:ext uri="{FF2B5EF4-FFF2-40B4-BE49-F238E27FC236}">
                <a16:creationId xmlns:a16="http://schemas.microsoft.com/office/drawing/2014/main" id="{57BE59B7-6CBA-4885-AEAE-29455943F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10515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定义可以展开</a:t>
            </a:r>
          </a:p>
        </p:txBody>
      </p:sp>
      <p:sp>
        <p:nvSpPr>
          <p:cNvPr id="14" name="defeq-body-1">
            <a:extLst xmlns:a="http://schemas.openxmlformats.org/drawingml/2006/main">
              <a:ext uri="{FF2B5EF4-FFF2-40B4-BE49-F238E27FC236}">
                <a16:creationId xmlns:a16="http://schemas.microsoft.com/office/drawing/2014/main" id="{88897E5F-F963-42A3-B042-0D9955DBA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095625"/>
            <a:ext cx="1381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38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onePlusOne -&gt; 2</a:t>
            </a:r>
          </a:p>
        </p:txBody>
      </p:sp>
      <p:sp>
        <p:nvSpPr>
          <p:cNvPr id="15" name="defeq-card-2">
            <a:extLst xmlns:a="http://schemas.openxmlformats.org/drawingml/2006/main">
              <a:ext uri="{FF2B5EF4-FFF2-40B4-BE49-F238E27FC236}">
                <a16:creationId xmlns:a16="http://schemas.microsoft.com/office/drawing/2014/main" id="{A09DEE5F-159E-4AC4-A2B5-BFD350A1D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3619500"/>
            <a:ext cx="333375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6" name="defeq-head-2">
            <a:extLst xmlns:a="http://schemas.openxmlformats.org/drawingml/2006/main">
              <a:ext uri="{FF2B5EF4-FFF2-40B4-BE49-F238E27FC236}">
                <a16:creationId xmlns:a16="http://schemas.microsoft.com/office/drawing/2014/main" id="{EBABCABE-B92A-47A0-B3B6-4243266B8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724275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算术会规约</a:t>
            </a:r>
          </a:p>
        </p:txBody>
      </p:sp>
      <p:sp>
        <p:nvSpPr>
          <p:cNvPr id="17" name="defeq-body-2">
            <a:extLst xmlns:a="http://schemas.openxmlformats.org/drawingml/2006/main">
              <a:ext uri="{FF2B5EF4-FFF2-40B4-BE49-F238E27FC236}">
                <a16:creationId xmlns:a16="http://schemas.microsoft.com/office/drawing/2014/main" id="{33255AAE-5D5B-46A3-BD27-A3990DEDC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714750"/>
            <a:ext cx="1381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38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2 + 3 规约成 5</a:t>
            </a:r>
          </a:p>
        </p:txBody>
      </p:sp>
      <p:sp>
        <p:nvSpPr>
          <p:cNvPr id="18" name="defeq-card-3">
            <a:extLst xmlns:a="http://schemas.openxmlformats.org/drawingml/2006/main">
              <a:ext uri="{FF2B5EF4-FFF2-40B4-BE49-F238E27FC236}">
                <a16:creationId xmlns:a16="http://schemas.microsoft.com/office/drawing/2014/main" id="{0AB8383E-63FD-4A94-8CB0-FD9D3AE5A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238625"/>
            <a:ext cx="333375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9" name="defeq-head-3">
            <a:extLst xmlns:a="http://schemas.openxmlformats.org/drawingml/2006/main">
              <a:ext uri="{FF2B5EF4-FFF2-40B4-BE49-F238E27FC236}">
                <a16:creationId xmlns:a16="http://schemas.microsoft.com/office/drawing/2014/main" id="{8F77F2A6-2D8C-4120-9C53-E04F4A431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343400"/>
            <a:ext cx="1381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>
                <a:solidFill>
                  <a:srgbClr val="0F9F75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9F75"/>
                </a:solidFill>
                <a:latin typeface="Arial"/>
                <a:ea typeface="Arial"/>
                <a:cs typeface="Arial"/>
              </a:rPr>
              <a:t>两边规约后相同</a:t>
            </a:r>
          </a:p>
        </p:txBody>
      </p:sp>
      <p:sp>
        <p:nvSpPr>
          <p:cNvPr id="20" name="defeq-body-3">
            <a:extLst xmlns:a="http://schemas.openxmlformats.org/drawingml/2006/main">
              <a:ext uri="{FF2B5EF4-FFF2-40B4-BE49-F238E27FC236}">
                <a16:creationId xmlns:a16="http://schemas.microsoft.com/office/drawing/2014/main" id="{1D5EB1FB-CA6F-435B-AFEF-326639BDA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333875"/>
            <a:ext cx="1381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238" b="0">
                <a:solidFill>
                  <a:srgbClr val="5B667A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5B667A"/>
                </a:solidFill>
                <a:latin typeface="Arial"/>
                <a:ea typeface="Arial"/>
                <a:cs typeface="Arial"/>
              </a:rPr>
              <a:t>rfl 关闭目标</a:t>
            </a:r>
          </a:p>
        </p:txBody>
      </p:sp>
    </p:spTree>
    <p:extLst>
      <p:ext uri="{BB962C8B-B14F-4D97-AF65-F5344CB8AC3E}">
        <p14:creationId xmlns:p14="http://schemas.microsoft.com/office/powerpoint/2010/main" val="1269200250"/>
      </p:ext>
    </p:extLst>
  </p:cSld>
</p:sld>
</file>

<file path=ppt/slides/slide6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3567F387-4EC1-408E-BFC2-916474B00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eyebrow">
            <a:extLst xmlns:a="http://schemas.openxmlformats.org/drawingml/2006/main">
              <a:ext uri="{FF2B5EF4-FFF2-40B4-BE49-F238E27FC236}">
                <a16:creationId xmlns:a16="http://schemas.microsoft.com/office/drawing/2014/main" id="{A87B43B9-8CAD-455E-BEFC-4CBF387B6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defRPr>
            </a:pPr>
            <a:r>
              <a:rPr sz="1125">
                <a:solidFill>
                  <a:srgbClr val="0046C7"/>
                </a:solidFill>
                <a:latin typeface="PingFang SC"/>
                <a:ea typeface="PingFang SC"/>
                <a:cs typeface="PingFang SC"/>
              </a:rPr>
              <a:t>Lean 入门 / Session 01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3DDC825-2EA4-4ADE-9D33-8C8A2CD3D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23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2550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rfl：定义展开后的同一件事</a:t>
            </a:r>
          </a:p>
        </p:txBody>
      </p:sp>
      <p:sp>
        <p:nvSpPr>
          <p:cNvPr id="5" name="divider">
            <a:extLst xmlns:a="http://schemas.openxmlformats.org/drawingml/2006/main">
              <a:ext uri="{FF2B5EF4-FFF2-40B4-BE49-F238E27FC236}">
                <a16:creationId xmlns:a16="http://schemas.microsoft.com/office/drawing/2014/main" id="{84F7393C-E0B6-4AE7-89B1-A80D41B0B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B25CD629-EC3B-4218-919A-EB0C861E0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105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7B8AA0"/>
                </a:solidFill>
                <a:latin typeface="Arial"/>
                <a:ea typeface="Arial"/>
                <a:cs typeface="Arial"/>
              </a:rPr>
              <a:t>62</a:t>
            </a:r>
          </a:p>
        </p:txBody>
      </p:sp>
      <p:sp>
        <p:nvSpPr>
          <p:cNvPr id="7" name="code-card">
            <a:extLst xmlns:a="http://schemas.openxmlformats.org/drawingml/2006/main">
              <a:ext uri="{FF2B5EF4-FFF2-40B4-BE49-F238E27FC236}">
                <a16:creationId xmlns:a16="http://schemas.microsoft.com/office/drawing/2014/main" id="{688E6FFF-FF0F-402C-84A6-F36FE92BC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62125"/>
            <a:ext cx="7524750" cy="2819400"/>
          </a:xfrm>
          <a:prstGeom xmlns:a="http://schemas.openxmlformats.org/drawingml/2006/main" prst="roundRect">
            <a:avLst>
              <a:gd name="adj" fmla="val 3378"/>
            </a:avLst>
          </a:prstGeom>
          <a:solidFill xmlns:a="http://schemas.openxmlformats.org/drawingml/2006/main">
            <a:srgbClr val="FBFD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8" name="code">
            <a:hlinkClick xmlns:r="http://schemas.openxmlformats.org/officeDocument/2006/relationships" xmlns:a="http://schemas.openxmlformats.org/drawingml/2006/main" r:id="R1439f4c8c709408f"/>
            <a:extLst xmlns:a="http://schemas.openxmlformats.org/drawingml/2006/main">
              <a:ext uri="{FF2B5EF4-FFF2-40B4-BE49-F238E27FC236}">
                <a16:creationId xmlns:a16="http://schemas.microsoft.com/office/drawing/2014/main" id="{1EB783FF-A2A6-4A1F-9BA4-988A42C10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028825"/>
            <a:ext cx="6953250" cy="2362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500">
                <a:solidFill>
                  <a:srgbClr val="142033"/>
                </a:solidFill>
                <a:latin typeface="Menlo"/>
                <a:ea typeface="Menlo"/>
                <a:cs typeface="Menlo"/>
              </a:defRPr>
            </a:pPr>
            <a:r>
              <a:rPr sz="1500">
                <a:solidFill>
                  <a:srgbClr val="142033"/>
                </a:solidFill>
                <a:latin typeface="Menlo"/>
                <a:ea typeface="Menlo"/>
                <a:cs typeface="Menlo"/>
              </a:rPr>
              <a:t>example (a : Nat) : a + 0 = a := by</a:t>
            </a:r>
          </a:p>
          <a:p xmlns:a="http://schemas.openxmlformats.org/drawingml/2006/main">
            <a:pPr>
              <a:lnSpc>
                <a:spcPct val="112000"/>
              </a:lnSpc>
              <a:buNone/>
              <a:defRPr sz="1500">
                <a:solidFill>
                  <a:srgbClr val="142033"/>
                </a:solidFill>
                <a:latin typeface="Menlo"/>
                <a:ea typeface="Menlo"/>
                <a:cs typeface="Menlo"/>
              </a:defRPr>
            </a:pPr>
            <a:r>
              <a:rPr sz="1500">
                <a:solidFill>
                  <a:srgbClr val="142033"/>
                </a:solidFill>
                <a:latin typeface="Menlo"/>
                <a:ea typeface="Menlo"/>
                <a:cs typeface="Menlo"/>
              </a:rPr>
              <a:t>  rfl</a:t>
            </a:r>
          </a:p>
          <a:p xmlns:a="http://schemas.openxmlformats.org/drawingml/2006/main"/>
          <a:p xmlns:a="http://schemas.openxmlformats.org/drawingml/2006/main">
            <a:pPr>
              <a:lnSpc>
                <a:spcPct val="112000"/>
              </a:lnSpc>
              <a:buNone/>
              <a:defRPr sz="1500">
                <a:solidFill>
                  <a:srgbClr val="142033"/>
                </a:solidFill>
                <a:latin typeface="Menlo"/>
                <a:ea typeface="Menlo"/>
                <a:cs typeface="Menlo"/>
              </a:defRPr>
            </a:pPr>
            <a:r>
              <a:rPr sz="1500">
                <a:solidFill>
                  <a:srgbClr val="142033"/>
                </a:solidFill>
                <a:latin typeface="Menlo"/>
                <a:ea typeface="Menlo"/>
                <a:cs typeface="Menlo"/>
              </a:rPr>
              <a:t>example (a : Nat) : 0 + a = a := by</a:t>
            </a:r>
          </a:p>
          <a:p xmlns:a="http://schemas.openxmlformats.org/drawingml/2006/main">
            <a:pPr>
              <a:lnSpc>
                <a:spcPct val="112000"/>
              </a:lnSpc>
              <a:buNone/>
              <a:defRPr sz="1500">
                <a:solidFill>
                  <a:srgbClr val="142033"/>
                </a:solidFill>
                <a:latin typeface="Menlo"/>
                <a:ea typeface="Menlo"/>
                <a:cs typeface="Menlo"/>
              </a:defRPr>
            </a:pPr>
            <a:r>
              <a:rPr sz="1500">
                <a:solidFill>
                  <a:srgbClr val="142033"/>
                </a:solidFill>
                <a:latin typeface="Menlo"/>
                <a:ea typeface="Menlo"/>
                <a:cs typeface="Menlo"/>
              </a:rPr>
              <a:t>  exact Nat.zero_add a</a:t>
            </a:r>
          </a:p>
        </p:txBody>
      </p:sp>
      <p:sp>
        <p:nvSpPr>
          <p:cNvPr id="9" name="hint-card">
            <a:extLst xmlns:a="http://schemas.openxmlformats.org/drawingml/2006/main">
              <a:ext uri="{FF2B5EF4-FFF2-40B4-BE49-F238E27FC236}">
                <a16:creationId xmlns:a16="http://schemas.microsoft.com/office/drawing/2014/main" id="{0B24D3F9-761C-4ED5-AB36-6903BF251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952625"/>
            <a:ext cx="2667000" cy="2095500"/>
          </a:xfrm>
          <a:prstGeom xmlns:a="http://schemas.openxmlformats.org/drawingml/2006/main" prst="roundRect">
            <a:avLst>
              <a:gd name="adj" fmla="val 8182"/>
            </a:avLst>
          </a:prstGeom>
          <a:solidFill xmlns:a="http://schemas.openxmlformats.org/drawingml/2006/main">
            <a:srgbClr val="F6F1FF"/>
          </a:solidFill>
          <a:ln xmlns:a="http://schemas.openxmlformats.org/drawingml/2006/main" w="9525">
            <a:solidFill>
              <a:srgbClr val="C8B6FF"/>
            </a:solidFill>
            <a:prstDash val="solid"/>
          </a:ln>
        </p:spPr>
      </p:sp>
      <p:sp>
        <p:nvSpPr>
          <p:cNvPr id="10" name="hint-headline">
            <a:extLst xmlns:a="http://schemas.openxmlformats.org/drawingml/2006/main">
              <a:ext uri="{FF2B5EF4-FFF2-40B4-BE49-F238E27FC236}">
                <a16:creationId xmlns:a16="http://schemas.microsoft.com/office/drawing/2014/main" id="{753A1566-9BAE-46F9-A995-8EF7D8BBA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352675"/>
            <a:ext cx="2209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2563EB"/>
                </a:solidFill>
                <a:latin typeface="PingFang SC"/>
                <a:ea typeface="PingFang SC"/>
                <a:cs typeface="PingFang SC"/>
              </a:defRPr>
            </a:pPr>
            <a:r>
              <a:rPr sz="2100" b="1">
                <a:solidFill>
                  <a:srgbClr val="2563EB"/>
                </a:solidFill>
                <a:latin typeface="PingFang SC"/>
                <a:ea typeface="PingFang SC"/>
                <a:cs typeface="PingFang SC"/>
              </a:rPr>
              <a:t>rfl</a:t>
            </a:r>
          </a:p>
        </p:txBody>
      </p:sp>
      <p:sp>
        <p:nvSpPr>
          <p:cNvPr id="11" name="hint-body">
            <a:extLst xmlns:a="http://schemas.openxmlformats.org/drawingml/2006/main">
              <a:ext uri="{FF2B5EF4-FFF2-40B4-BE49-F238E27FC236}">
                <a16:creationId xmlns:a16="http://schemas.microsoft.com/office/drawing/2014/main" id="{C5DC50AB-0440-41A0-A926-751D023FA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952750"/>
            <a:ext cx="21336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875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a + 0：定义等价</a:t>
            </a:r>
          </a:p>
          <a:p xmlns:a="http://schemas.openxmlformats.org/drawingml/2006/main">
            <a:pPr algn="ctr">
              <a:lnSpc>
                <a:spcPct val="108000"/>
              </a:lnSpc>
              <a:buNone/>
              <a:defRPr sz="1875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875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0 + a：需定理证明</a:t>
            </a:r>
          </a:p>
        </p:txBody>
      </p:sp>
      <p:sp>
        <p:nvSpPr>
          <p:cNvPr id="12" name="takeaway">
            <a:extLst xmlns:a="http://schemas.openxmlformats.org/drawingml/2006/main">
              <a:ext uri="{FF2B5EF4-FFF2-40B4-BE49-F238E27FC236}">
                <a16:creationId xmlns:a16="http://schemas.microsoft.com/office/drawing/2014/main" id="{A17811B5-7C9B-473F-8081-D2FCF88CA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095875"/>
            <a:ext cx="981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875">
                <a:solidFill>
                  <a:srgbClr val="0F172A"/>
                </a:solidFill>
                <a:latin typeface="PingFang SC"/>
                <a:ea typeface="PingFang SC"/>
                <a:cs typeface="PingFang SC"/>
              </a:defRPr>
            </a:pPr>
            <a:r>
              <a:rPr sz="1875">
                <a:solidFill>
                  <a:srgbClr val="0F172A"/>
                </a:solidFill>
                <a:latin typeface="PingFang SC"/>
                <a:ea typeface="PingFang SC"/>
                <a:cs typeface="PingFang SC"/>
              </a:rPr>
              <a:t>rfl 只关闭“定义展开/计算后完全相同”的目标；0 + a = a 需要 Nat.zero_add 这样的定理。</a:t>
            </a:r>
          </a:p>
        </p:txBody>
      </p:sp>
    </p:spTree>
    <p:extLst>
      <p:ext uri="{BB962C8B-B14F-4D97-AF65-F5344CB8AC3E}">
        <p14:creationId xmlns:p14="http://schemas.microsoft.com/office/powerpoint/2010/main" val="221978029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6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background-fill">
            <a:extLst xmlns:a="http://schemas.openxmlformats.org/drawingml/2006/main">
              <a:ext uri="{FF2B5EF4-FFF2-40B4-BE49-F238E27FC236}">
                <a16:creationId xmlns:a16="http://schemas.microsoft.com/office/drawing/2014/main" id="{6A0145B9-D44A-4A03-9DFD-995F34AD6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8FC"/>
          </a:solidFill>
          <a:ln xmlns:a="http://schemas.openxmlformats.org/drawingml/2006/main" w="0">
            <a:solidFill>
              <a:srgbClr val="F6F8FC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DB263EA-5CDE-4CF4-8C26-4162A0ECB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0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563EB"/>
                </a:solidFill>
                <a:latin typeface="Arial"/>
                <a:ea typeface="Arial"/>
                <a:cs typeface="Arial"/>
              </a:rPr>
              <a:t>Lean 入门 / Session 01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EE1EA77D-50BF-48C8-991E-095FE0BF4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70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270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rfl 失败时：它告诉你什么？</a:t>
            </a:r>
          </a:p>
        </p:txBody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457FDB08-26E0-49B2-8A5F-41602FC7F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744200" cy="142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1EC"/>
          </a:solidFill>
          <a:ln xmlns:a="http://schemas.openxmlformats.org/drawingml/2006/main" w="0">
            <a:solidFill>
              <a:srgbClr val="D9E1EC"/>
            </a:solidFill>
            <a:prstDash val="solid"/>
          </a:ln>
        </p:spPr>
      </p:sp>
      <p:sp>
        <p:nvSpPr>
          <p:cNvPr id="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E1278F6-CCF6-4115-A641-68264BA79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0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7B8AA0"/>
                </a:solidFill>
                <a:latin typeface="Arial"/>
                <a:ea typeface="Arial"/>
                <a:cs typeface="Arial"/>
              </a:rPr>
              <a:t>63</a:t>
            </a:r>
          </a:p>
        </p:txBody>
      </p:sp>
      <p:sp>
        <p:nvSpPr>
          <p:cNvPr id="6" name="code-card">
            <a:extLst xmlns:a="http://schemas.openxmlformats.org/drawingml/2006/main">
              <a:ext uri="{FF2B5EF4-FFF2-40B4-BE49-F238E27FC236}">
                <a16:creationId xmlns:a16="http://schemas.microsoft.com/office/drawing/2014/main" id="{B87DDA13-62B6-4458-B851-113F243AD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05000"/>
            <a:ext cx="581025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7" name="code">
            <a:hlinkClick xmlns:r="http://schemas.openxmlformats.org/officeDocument/2006/relationships" xmlns:a="http://schemas.openxmlformats.org/drawingml/2006/main" r:id="Rc8f72badc86c402d"/>
            <a:extLst xmlns:a="http://schemas.openxmlformats.org/drawingml/2006/main">
              <a:ext uri="{FF2B5EF4-FFF2-40B4-BE49-F238E27FC236}">
                <a16:creationId xmlns:a16="http://schemas.microsoft.com/office/drawing/2014/main" id="{1DD72A7D-9018-4442-AAE8-3725D407B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114550"/>
            <a:ext cx="5353050" cy="2724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example : 2 + 3 = 5 := by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  rfl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-- example : 2 + 2 = 5 := by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--   rfl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example (a : Nat) : 0 + a = a := by</a:t>
            </a:r>
          </a:p>
          <a:p xmlns:a="http://schemas.openxmlformats.org/drawingml/2006/main">
            <a:pPr algn="l">
              <a:lnSpc>
                <a:spcPct val="118000"/>
              </a:lnSpc>
              <a:buNone/>
              <a:defRPr sz="1425" b="0">
                <a:solidFill>
                  <a:srgbClr val="172033"/>
                </a:solidFill>
                <a:latin typeface="Menlo"/>
                <a:ea typeface="Menlo"/>
                <a:cs typeface="Menlo"/>
              </a:defRPr>
            </a:pPr>
            <a:r>
              <a:rPr sz="1425" b="0">
                <a:solidFill>
                  <a:srgbClr val="172033"/>
                </a:solidFill>
                <a:latin typeface="Menlo"/>
                <a:ea typeface="Menlo"/>
                <a:cs typeface="Menlo"/>
              </a:rPr>
              <a:t>  exact Nat.zero_add a</a:t>
            </a:r>
          </a:p>
        </p:txBody>
      </p:sp>
      <p:sp>
        <p:nvSpPr>
          <p:cNvPr id="8" name="meaning-card">
            <a:extLst xmlns:a="http://schemas.openxmlformats.org/drawingml/2006/main">
              <a:ext uri="{FF2B5EF4-FFF2-40B4-BE49-F238E27FC236}">
                <a16:creationId xmlns:a16="http://schemas.microsoft.com/office/drawing/2014/main" id="{913F200A-319F-4F73-A224-7DFB9497F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952625"/>
            <a:ext cx="34290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9" name="meaning-head">
            <a:extLst xmlns:a="http://schemas.openxmlformats.org/drawingml/2006/main">
              <a:ext uri="{FF2B5EF4-FFF2-40B4-BE49-F238E27FC236}">
                <a16:creationId xmlns:a16="http://schemas.microsoft.com/office/drawing/2014/main" id="{252D6BD9-1137-4798-A6EC-58296619D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152650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>
                <a:solidFill>
                  <a:srgbClr val="B7791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B7791F"/>
                </a:solidFill>
                <a:latin typeface="Arial"/>
                <a:ea typeface="Arial"/>
                <a:cs typeface="Arial"/>
              </a:rPr>
              <a:t>失败含义</a:t>
            </a:r>
          </a:p>
        </p:txBody>
      </p:sp>
      <p:sp>
        <p:nvSpPr>
          <p:cNvPr id="10" name="meaning-body">
            <a:extLst xmlns:a="http://schemas.openxmlformats.org/drawingml/2006/main">
              <a:ext uri="{FF2B5EF4-FFF2-40B4-BE49-F238E27FC236}">
                <a16:creationId xmlns:a16="http://schemas.microsoft.com/office/drawing/2014/main" id="{314149F3-ACCA-472D-9C3A-2A44020CE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5146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计算/展开后两边仍不是同一个表达式。</a:t>
            </a:r>
          </a:p>
        </p:txBody>
      </p:sp>
      <p:sp>
        <p:nvSpPr>
          <p:cNvPr id="11" name="next-card">
            <a:extLst xmlns:a="http://schemas.openxmlformats.org/drawingml/2006/main">
              <a:ext uri="{FF2B5EF4-FFF2-40B4-BE49-F238E27FC236}">
                <a16:creationId xmlns:a16="http://schemas.microsoft.com/office/drawing/2014/main" id="{7F78928E-3F29-472C-A36A-56538B2D6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67050"/>
            <a:ext cx="3429000" cy="1885950"/>
          </a:xfrm>
          <a:prstGeom xmlns:a="http://schemas.openxmlformats.org/drawingml/2006/main" prst="roundRect">
            <a:avLst>
              <a:gd name="adj" fmla="val 404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1EC"/>
            </a:solidFill>
            <a:prstDash val="solid"/>
          </a:ln>
        </p:spPr>
      </p:sp>
      <p:sp>
        <p:nvSpPr>
          <p:cNvPr id="12" name="next-head">
            <a:extLst xmlns:a="http://schemas.openxmlformats.org/drawingml/2006/main">
              <a:ext uri="{FF2B5EF4-FFF2-40B4-BE49-F238E27FC236}">
                <a16:creationId xmlns:a16="http://schemas.microsoft.com/office/drawing/2014/main" id="{09FC4E00-8C9E-4101-B077-245F0A595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3528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2563EB"/>
                </a:solidFill>
                <a:latin typeface="Arial"/>
                <a:ea typeface="Arial"/>
                <a:cs typeface="Arial"/>
              </a:rPr>
              <a:t>下一步怎么做</a:t>
            </a:r>
          </a:p>
        </p:txBody>
      </p:sp>
      <p:sp>
        <p:nvSpPr>
          <p:cNvPr id="13" name="next-body">
            <a:extLst xmlns:a="http://schemas.openxmlformats.org/drawingml/2006/main">
              <a:ext uri="{FF2B5EF4-FFF2-40B4-BE49-F238E27FC236}">
                <a16:creationId xmlns:a16="http://schemas.microsoft.com/office/drawing/2014/main" id="{29B1F015-3831-468B-8C8F-6D3B1C36A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752850"/>
            <a:ext cx="2571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22000"/>
              </a:lnSpc>
              <a:buNone/>
              <a:defRPr sz="138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8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#reduce 看两边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38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8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找定理 Nat.zero_add</a:t>
            </a:r>
          </a:p>
          <a:p xmlns:a="http://schemas.openxmlformats.org/drawingml/2006/main">
            <a:pPr algn="ctr">
              <a:lnSpc>
                <a:spcPct val="122000"/>
              </a:lnSpc>
              <a:buNone/>
              <a:defRPr sz="1388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388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用 rw / simp / unfold</a:t>
            </a:r>
          </a:p>
        </p:txBody>
      </p:sp>
      <p:sp>
        <p:nvSpPr>
          <p:cNvPr id="14" name="takeaway">
            <a:extLst xmlns:a="http://schemas.openxmlformats.org/drawingml/2006/main">
              <a:ext uri="{FF2B5EF4-FFF2-40B4-BE49-F238E27FC236}">
                <a16:creationId xmlns:a16="http://schemas.microsoft.com/office/drawing/2014/main" id="{0C76CFEB-FB97-4E0A-B17D-FAC68DC22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286375"/>
            <a:ext cx="9791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>
                <a:solidFill>
                  <a:srgbClr val="17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72033"/>
                </a:solidFill>
                <a:latin typeface="Arial"/>
                <a:ea typeface="Arial"/>
                <a:cs typeface="Arial"/>
              </a:rPr>
              <a:t>把 rfl 读成“请内核按定义比较”，而不是“帮我搜索一个证明”。</a:t>
            </a:r>
          </a:p>
        </p:txBody>
      </p:sp>
    </p:spTree>
    <p:extLst>
      <p:ext uri="{BB962C8B-B14F-4D97-AF65-F5344CB8AC3E}">
        <p14:creationId xmlns:p14="http://schemas.microsoft.com/office/powerpoint/2010/main" val="526560561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3508FF34-AB9C-4004-855B-857FC8599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8934C9C-1EF4-47CF-8F74-8416523ED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rw：按指定等式改写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F108BCA0-062F-4981-BD0B-CFD35D586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6C9A4906-08F0-4547-B976-123FC7A2E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762125"/>
            <a:ext cx="6858000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4e740edc3be244c8"/>
            <a:extLst xmlns:a="http://schemas.openxmlformats.org/drawingml/2006/main">
              <a:ext uri="{FF2B5EF4-FFF2-40B4-BE49-F238E27FC236}">
                <a16:creationId xmlns:a16="http://schemas.microsoft.com/office/drawing/2014/main" id="{2FF2382F-984E-489A-8A98-30679C169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933575"/>
            <a:ext cx="6477000" cy="2590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example (a b c : Nat) (h : a = b) : a + c = b + c := by</a:t>
            </a:r>
          </a:p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  rw [h]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example (a b c : Nat) (h : a = b) : c + b = c + a := by</a:t>
            </a:r>
          </a:p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  rw [h.symm]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693916A4-83F6-4DAA-8590-61CE71AB9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1952625"/>
            <a:ext cx="2381250" cy="200025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EEF5FF"/>
          </a:solidFill>
          <a:ln xmlns:a="http://schemas.openxmlformats.org/drawingml/2006/main" w="9525">
            <a:solidFill>
              <a:srgbClr val="B8D3F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8CA67037-56C8-4059-86A7-6A02491EA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3812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550" b="1">
                <a:solidFill>
                  <a:srgbClr val="1646B8"/>
                </a:solidFill>
              </a:defRPr>
            </a:pPr>
            <a:r>
              <a:rPr sz="2550" b="1">
                <a:solidFill>
                  <a:srgbClr val="1646B8"/>
                </a:solidFill>
              </a:rPr>
              <a:t>rw [h]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20C50605-DEC6-475E-8C65-8C18F6DF3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0289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75" b="0">
                <a:solidFill>
                  <a:srgbClr val="132033"/>
                </a:solidFill>
              </a:defRPr>
            </a:pPr>
            <a:r>
              <a:rPr sz="1875" b="0">
                <a:solidFill>
                  <a:srgbClr val="132033"/>
                </a:solidFill>
              </a:rPr>
              <a:t>把 a 改成 b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36110B2D-D712-4CA6-A458-8F6554E82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5242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646B8"/>
                </a:solidFill>
              </a:defRPr>
            </a:pPr>
            <a:r>
              <a:rPr sz="1875" b="1">
                <a:solidFill>
                  <a:srgbClr val="1646B8"/>
                </a:solidFill>
              </a:rPr>
              <a:t>h.symm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1AC628A0-E1DE-4365-A5DC-F466423F3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1825087579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A50C654D-8ADC-49C7-96F3-105F50534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73A7D973-C078-4E40-B363-116B4E73A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simp：自动做标准化简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F71F5205-7F01-45A0-A1B1-4B28C10A9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9BCE00FB-1C83-46B2-8702-F403E4B04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19250"/>
            <a:ext cx="6191250" cy="3619500"/>
          </a:xfrm>
          <a:prstGeom xmlns:a="http://schemas.openxmlformats.org/drawingml/2006/main" prst="roundRect">
            <a:avLst>
              <a:gd name="adj" fmla="val 2632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237110e95fa64f44"/>
            <a:extLst xmlns:a="http://schemas.openxmlformats.org/drawingml/2006/main">
              <a:ext uri="{FF2B5EF4-FFF2-40B4-BE49-F238E27FC236}">
                <a16:creationId xmlns:a16="http://schemas.microsoft.com/office/drawing/2014/main" id="{84035074-0FE6-4945-A63C-FACF4E0F2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790700"/>
            <a:ext cx="5810250" cy="3352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example (a : Nat) : a + 0 = a := by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  simp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def square (n : Nat) : Nat :=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  n * n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example : square 3 = 9 := by</a:t>
            </a:r>
          </a:p>
          <a:p xmlns:a="http://schemas.openxmlformats.org/drawingml/2006/main">
            <a:pPr algn="l">
              <a:buNone/>
              <a:defRPr sz="1725" b="0">
                <a:solidFill>
                  <a:srgbClr val="172033"/>
                </a:solidFill>
              </a:defRPr>
            </a:pPr>
            <a:r>
              <a:rPr sz="1725" b="0">
                <a:solidFill>
                  <a:srgbClr val="172033"/>
                </a:solidFill>
              </a:rPr>
              <a:t>  simp [square]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36A7B7A7-FFFE-4848-925E-CF9B04F92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905000"/>
            <a:ext cx="2857500" cy="2381250"/>
          </a:xfrm>
          <a:prstGeom xmlns:a="http://schemas.openxmlformats.org/drawingml/2006/main" prst="roundRect">
            <a:avLst>
              <a:gd name="adj" fmla="val 8800"/>
            </a:avLst>
          </a:prstGeom>
          <a:solidFill xmlns:a="http://schemas.openxmlformats.org/drawingml/2006/main">
            <a:srgbClr val="F0FBF6"/>
          </a:solidFill>
          <a:ln xmlns:a="http://schemas.openxmlformats.org/drawingml/2006/main" w="9525">
            <a:solidFill>
              <a:srgbClr val="A7DEC8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B330C64F-F540-4C63-AF3D-C5EBAAEB4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0095" y="2286000"/>
            <a:ext cx="167449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3300" b="1">
                <a:solidFill>
                  <a:srgbClr val="14966B"/>
                </a:solidFill>
              </a:defRPr>
            </a:pPr>
            <a:r>
              <a:rPr sz="3300" b="1">
                <a:solidFill>
                  <a:srgbClr val="14966B"/>
                </a:solidFill>
              </a:rPr>
              <a:t>simp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D1C2412-1BA7-4674-A2E5-3819FF080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143250"/>
            <a:ext cx="20383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75" b="0">
                <a:solidFill>
                  <a:srgbClr val="132033"/>
                </a:solidFill>
              </a:defRPr>
            </a:pPr>
            <a:r>
              <a:rPr sz="1875" b="0">
                <a:solidFill>
                  <a:srgbClr val="132033"/>
                </a:solidFill>
              </a:rPr>
              <a:t>使用化简库</a:t>
            </a:r>
          </a:p>
          <a:p xmlns:a="http://schemas.openxmlformats.org/drawingml/2006/main">
            <a:pPr algn="ctr">
              <a:buNone/>
              <a:defRPr sz="1875" b="0">
                <a:solidFill>
                  <a:srgbClr val="132033"/>
                </a:solidFill>
              </a:defRPr>
            </a:pPr>
            <a:r>
              <a:rPr sz="1875" b="0">
                <a:solidFill>
                  <a:srgbClr val="132033"/>
                </a:solidFill>
              </a:rPr>
              <a:t>也可以额外展开定义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65F1F0F-8A76-4B50-A83C-BA160EDA2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65</a:t>
            </a:r>
          </a:p>
        </p:txBody>
      </p:sp>
    </p:spTree>
    <p:extLst>
      <p:ext uri="{BB962C8B-B14F-4D97-AF65-F5344CB8AC3E}">
        <p14:creationId xmlns:p14="http://schemas.microsoft.com/office/powerpoint/2010/main" val="1117851718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D0305C2E-F90D-421A-98FB-89B94B179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0B95295A-6A16-4E00-AC69-A146BB260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rw 和 simp 怎么选？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48557902-9F54-46C9-BBE5-F77E3FD32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E4E95EE0-6253-4F12-90F7-6D05137E3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1809750"/>
            <a:ext cx="100965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圆角矩形 5">
            <a:extLst xmlns:a="http://schemas.openxmlformats.org/drawingml/2006/main">
              <a:ext uri="{FF2B5EF4-FFF2-40B4-BE49-F238E27FC236}">
                <a16:creationId xmlns:a16="http://schemas.microsoft.com/office/drawing/2014/main" id="{3996B432-D49F-4D59-94DB-778449D3A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038350"/>
            <a:ext cx="18097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1F5E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F5EFF"/>
                </a:solidFill>
              </a:defRPr>
            </a:pPr>
            <a:r>
              <a:rPr sz="1125" b="1">
                <a:solidFill>
                  <a:srgbClr val="1F5EFF"/>
                </a:solidFill>
              </a:rPr>
              <a:t>rw [h]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44DE6DF3-36B1-443E-AAA5-FD0DA84AD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981200"/>
            <a:ext cx="390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32033"/>
                </a:solidFill>
              </a:defRPr>
            </a:pPr>
            <a:r>
              <a:rPr sz="1875" b="1">
                <a:solidFill>
                  <a:srgbClr val="132033"/>
                </a:solidFill>
              </a:rPr>
              <a:t>你知道要用哪个等式</a:t>
            </a: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9939FC87-5498-4842-8843-7C3E56D63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2000250"/>
            <a:ext cx="2571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536170"/>
                </a:solidFill>
              </a:defRPr>
            </a:pPr>
            <a:r>
              <a:rPr sz="1725" b="0">
                <a:solidFill>
                  <a:srgbClr val="536170"/>
                </a:solidFill>
              </a:rPr>
              <a:t>精确、可控</a:t>
            </a:r>
          </a:p>
        </p:txBody>
      </p:sp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E9A1AA55-D79F-42A9-B0B6-F3BAC22B4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876550"/>
            <a:ext cx="100965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F5E898C6-52BB-496A-8702-8518366A6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105150"/>
            <a:ext cx="18097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14966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4966B"/>
                </a:solidFill>
              </a:defRPr>
            </a:pPr>
            <a:r>
              <a:rPr sz="1125" b="1">
                <a:solidFill>
                  <a:srgbClr val="14966B"/>
                </a:solidFill>
              </a:rPr>
              <a:t>simp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7700D661-763C-4219-BE57-8C7C6BD00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048000"/>
            <a:ext cx="390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32033"/>
                </a:solidFill>
              </a:defRPr>
            </a:pPr>
            <a:r>
              <a:rPr sz="1875" b="1">
                <a:solidFill>
                  <a:srgbClr val="132033"/>
                </a:solidFill>
              </a:rPr>
              <a:t>目标包含标准化简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ECE86BB3-01CB-4318-AEF3-131F9A680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067050"/>
            <a:ext cx="2571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536170"/>
                </a:solidFill>
              </a:defRPr>
            </a:pPr>
            <a:r>
              <a:rPr sz="1725" b="0">
                <a:solidFill>
                  <a:srgbClr val="536170"/>
                </a:solidFill>
              </a:rPr>
              <a:t>自动、快速</a:t>
            </a:r>
          </a:p>
        </p:txBody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F9A570BA-B760-44A1-8CF9-0B935D2A5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943350"/>
            <a:ext cx="100965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31746FC4-3601-4EB3-A804-E43858251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171950"/>
            <a:ext cx="1809750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B7791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B7791F"/>
                </a:solidFill>
              </a:defRPr>
            </a:pPr>
            <a:r>
              <a:rPr sz="1125" b="1">
                <a:solidFill>
                  <a:srgbClr val="B7791F"/>
                </a:solidFill>
              </a:rPr>
              <a:t>simp [h, f]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2873AEE0-DC87-44C0-ACDF-16ACFF0B8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114800"/>
            <a:ext cx="3905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132033"/>
                </a:solidFill>
              </a:defRPr>
            </a:pPr>
            <a:r>
              <a:rPr sz="1875" b="1">
                <a:solidFill>
                  <a:srgbClr val="132033"/>
                </a:solidFill>
              </a:rPr>
              <a:t>需要额外假设或展开定义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BCAE2C96-BD55-413F-89DA-4A3F6702F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4133850"/>
            <a:ext cx="2571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536170"/>
                </a:solidFill>
              </a:defRPr>
            </a:pPr>
            <a:r>
              <a:rPr sz="1725" b="0">
                <a:solidFill>
                  <a:srgbClr val="536170"/>
                </a:solidFill>
              </a:rPr>
              <a:t>把信息喂给 simp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F06FA16B-F183-4596-824D-29B4E8E5A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66</a:t>
            </a:r>
          </a:p>
        </p:txBody>
      </p:sp>
    </p:spTree>
    <p:extLst>
      <p:ext uri="{BB962C8B-B14F-4D97-AF65-F5344CB8AC3E}">
        <p14:creationId xmlns:p14="http://schemas.microsoft.com/office/powerpoint/2010/main" val="1822047877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1320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751F8FE-F0F9-446E-9672-9D919784E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742950"/>
            <a:ext cx="5905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课堂现场路线</a:t>
            </a:r>
          </a:p>
        </p:txBody>
      </p:sp>
      <p:sp>
        <p:nvSpPr>
          <p:cNvPr id="3" name="圆角矩形 2">
            <a:extLst xmlns:a="http://schemas.openxmlformats.org/drawingml/2006/main">
              <a:ext uri="{FF2B5EF4-FFF2-40B4-BE49-F238E27FC236}">
                <a16:creationId xmlns:a16="http://schemas.microsoft.com/office/drawing/2014/main" id="{F86A15FE-EC81-4D0A-9FEF-5E30FB615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95450"/>
            <a:ext cx="5715000" cy="3857625"/>
          </a:xfrm>
          <a:prstGeom xmlns:a="http://schemas.openxmlformats.org/drawingml/2006/main" prst="roundRect">
            <a:avLst>
              <a:gd name="adj" fmla="val 2469"/>
            </a:avLst>
          </a:prstGeom>
          <a:solidFill xmlns:a="http://schemas.openxmlformats.org/drawingml/2006/main">
            <a:srgbClr val="F7F9FC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4" name="矩形 3">
            <a:hlinkClick xmlns:r="http://schemas.openxmlformats.org/officeDocument/2006/relationships" xmlns:a="http://schemas.openxmlformats.org/drawingml/2006/main" r:id="Rfe638af1e7e94636"/>
            <a:extLst xmlns:a="http://schemas.openxmlformats.org/drawingml/2006/main">
              <a:ext uri="{FF2B5EF4-FFF2-40B4-BE49-F238E27FC236}">
                <a16:creationId xmlns:a16="http://schemas.microsoft.com/office/drawing/2014/main" id="{D18EF446-E048-4C07-BED8-CED200C6E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866900"/>
            <a:ext cx="5334000" cy="3590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import Mathlib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#check Nat</a:t>
            </a:r>
          </a:p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#eval 2 + 3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def double (n : Nat) : Nat := n + n</a:t>
            </a:r>
          </a:p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#eval double 21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example (P : Prop) : P -&gt; P := by</a:t>
            </a:r>
          </a:p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  intro h</a:t>
            </a:r>
          </a:p>
          <a:p xmlns:a="http://schemas.openxmlformats.org/drawingml/2006/main">
            <a:pPr algn="l">
              <a:buNone/>
              <a:defRPr sz="1575" b="0">
                <a:solidFill>
                  <a:srgbClr val="172033"/>
                </a:solidFill>
              </a:defRPr>
            </a:pPr>
            <a:r>
              <a:rPr sz="1575" b="0">
                <a:solidFill>
                  <a:srgbClr val="172033"/>
                </a:solidFill>
              </a:rPr>
              <a:t>  exact h</a:t>
            </a:r>
          </a:p>
        </p:txBody>
      </p:sp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9BFAFD0F-52C4-4518-9873-9B8793139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4098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EC5FF"/>
          </a:solidFill>
          <a:ln xmlns:a="http://schemas.openxmlformats.org/drawingml/2006/main" w="0">
            <a:solidFill>
              <a:srgbClr val="8EC5FF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BA93D465-E4B3-41D8-BCD3-731291AD5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333625"/>
            <a:ext cx="31623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75" b="0">
                <a:solidFill>
                  <a:srgbClr val="FFFFFF"/>
                </a:solidFill>
              </a:defRPr>
            </a:pPr>
            <a:r>
              <a:rPr sz="2175" b="0">
                <a:solidFill>
                  <a:srgbClr val="FFFFFF"/>
                </a:solidFill>
              </a:rPr>
              <a:t>先看类型</a:t>
            </a:r>
          </a:p>
        </p:txBody>
      </p:sp>
      <p:sp>
        <p:nvSpPr>
          <p:cNvPr id="7" name="椭圆 6">
            <a:extLst xmlns:a="http://schemas.openxmlformats.org/drawingml/2006/main">
              <a:ext uri="{FF2B5EF4-FFF2-40B4-BE49-F238E27FC236}">
                <a16:creationId xmlns:a16="http://schemas.microsoft.com/office/drawing/2014/main" id="{90F1BB58-1ED4-4B13-B916-775D26DF2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765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EC5FF"/>
          </a:solidFill>
          <a:ln xmlns:a="http://schemas.openxmlformats.org/drawingml/2006/main" w="0">
            <a:solidFill>
              <a:srgbClr val="8EC5FF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5B4DC959-8E0A-42DA-BFCB-B3B2CDA3B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000375"/>
            <a:ext cx="31623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75" b="0">
                <a:solidFill>
                  <a:srgbClr val="FFFFFF"/>
                </a:solidFill>
              </a:defRPr>
            </a:pPr>
            <a:r>
              <a:rPr sz="2175" b="0">
                <a:solidFill>
                  <a:srgbClr val="FFFFFF"/>
                </a:solidFill>
              </a:rPr>
              <a:t>再写函数</a:t>
            </a:r>
          </a:p>
        </p:txBody>
      </p:sp>
      <p:sp>
        <p:nvSpPr>
          <p:cNvPr id="9" name="椭圆 8">
            <a:extLst xmlns:a="http://schemas.openxmlformats.org/drawingml/2006/main">
              <a:ext uri="{FF2B5EF4-FFF2-40B4-BE49-F238E27FC236}">
                <a16:creationId xmlns:a16="http://schemas.microsoft.com/office/drawing/2014/main" id="{0C9A243A-8448-4ED4-91C2-8DF32200D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7433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8EC5FF"/>
          </a:solidFill>
          <a:ln xmlns:a="http://schemas.openxmlformats.org/drawingml/2006/main" w="0">
            <a:solidFill>
              <a:srgbClr val="8EC5FF"/>
            </a:solidFill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955C2552-AF4A-4C60-B578-59DA95A37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667125"/>
            <a:ext cx="31623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175" b="0">
                <a:solidFill>
                  <a:srgbClr val="FFFFFF"/>
                </a:solidFill>
              </a:defRPr>
            </a:pPr>
            <a:r>
              <a:rPr sz="2175" b="0">
                <a:solidFill>
                  <a:srgbClr val="FFFFFF"/>
                </a:solidFill>
              </a:rPr>
              <a:t>最后进入证明模式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E788B25D-EA1E-4231-AA6D-466B68295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67</a:t>
            </a:r>
          </a:p>
        </p:txBody>
      </p:sp>
    </p:spTree>
    <p:extLst>
      <p:ext uri="{BB962C8B-B14F-4D97-AF65-F5344CB8AC3E}">
        <p14:creationId xmlns:p14="http://schemas.microsoft.com/office/powerpoint/2010/main" val="1820388228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A6B0BE4-F907-46FE-8B03-E3039913C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068D213C-98EA-4893-8C66-BCF6DD997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学生最该记住的 6 个动作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E1020836-5580-4BDB-B1A6-42F91245F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83332001-2761-4692-808A-CB76D974C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3048000" cy="10287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3CD5540-8206-47C8-8045-A7DE9A8E3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000250"/>
            <a:ext cx="262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F5EFF"/>
                </a:solidFill>
              </a:defRPr>
            </a:pPr>
            <a:r>
              <a:rPr sz="2250" b="1">
                <a:solidFill>
                  <a:srgbClr val="1F5EFF"/>
                </a:solidFill>
              </a:rPr>
              <a:t>#check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FE709163-F462-4CBE-8552-08291C887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57450"/>
            <a:ext cx="2628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536170"/>
                </a:solidFill>
              </a:defRPr>
            </a:pPr>
            <a:r>
              <a:rPr sz="1500" b="0">
                <a:solidFill>
                  <a:srgbClr val="536170"/>
                </a:solidFill>
              </a:rPr>
              <a:t>看类型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8B208DBC-80A5-4C6E-A54D-C24EB0906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809750"/>
            <a:ext cx="3048000" cy="10287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C6625FF4-0108-46E2-85F8-D224B43F3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000250"/>
            <a:ext cx="262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EA7A8"/>
                </a:solidFill>
              </a:defRPr>
            </a:pPr>
            <a:r>
              <a:rPr sz="2250" b="1">
                <a:solidFill>
                  <a:srgbClr val="1EA7A8"/>
                </a:solidFill>
              </a:rPr>
              <a:t>#eval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1AD70645-54F2-4A0B-9923-214102E71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457450"/>
            <a:ext cx="2628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536170"/>
                </a:solidFill>
              </a:defRPr>
            </a:pPr>
            <a:r>
              <a:rPr sz="1500" b="0">
                <a:solidFill>
                  <a:srgbClr val="536170"/>
                </a:solidFill>
              </a:rPr>
              <a:t>算结果</a:t>
            </a: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44EDF1A0-34E3-410F-96DB-B2737A9CE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048000" cy="10287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50B6751A-EFF3-41C0-89AB-7CE8E8DFE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000250"/>
            <a:ext cx="262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4966B"/>
                </a:solidFill>
              </a:defRPr>
            </a:pPr>
            <a:r>
              <a:rPr sz="2250" b="1">
                <a:solidFill>
                  <a:srgbClr val="14966B"/>
                </a:solidFill>
              </a:rPr>
              <a:t>intro</a:t>
            </a: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61FDAC72-639A-49B9-A266-715097495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57450"/>
            <a:ext cx="2628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536170"/>
                </a:solidFill>
              </a:defRPr>
            </a:pPr>
            <a:r>
              <a:rPr sz="1500" b="0">
                <a:solidFill>
                  <a:srgbClr val="536170"/>
                </a:solidFill>
              </a:rPr>
              <a:t>引入假设/变量</a:t>
            </a: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52F98D48-4D4C-4D0F-B8FB-61108D54D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86125"/>
            <a:ext cx="3048000" cy="136652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2C5D9F2C-A77E-49B0-89DC-CF0D181CD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76625"/>
            <a:ext cx="262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6D5BD0"/>
                </a:solidFill>
              </a:defRPr>
            </a:pPr>
            <a:r>
              <a:rPr sz="2250" b="1">
                <a:solidFill>
                  <a:srgbClr val="6D5BD0"/>
                </a:solidFill>
              </a:rPr>
              <a:t>exact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DEE7FA8-22C2-4D51-B246-BBD016F03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33825"/>
            <a:ext cx="2628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536170"/>
                </a:solidFill>
              </a:defRPr>
            </a:pPr>
            <a:r>
              <a:rPr sz="1500" b="0">
                <a:solidFill>
                  <a:srgbClr val="536170"/>
                </a:solidFill>
              </a:rPr>
              <a:t>交出证明</a:t>
            </a: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8FB25584-E518-4126-9CE6-B81921AD4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86125"/>
            <a:ext cx="3048000" cy="1392555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E0F3DDCF-4082-40CC-9317-55ECCAFF4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476625"/>
            <a:ext cx="262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B7791F"/>
                </a:solidFill>
              </a:defRPr>
            </a:pPr>
            <a:r>
              <a:rPr sz="2250" b="1">
                <a:solidFill>
                  <a:srgbClr val="B7791F"/>
                </a:solidFill>
              </a:rPr>
              <a:t>constructor / cases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C41A6AAB-1961-42A9-B0C9-04AFEA09D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7730" y="4293235"/>
            <a:ext cx="2628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536170"/>
                </a:solidFill>
              </a:defRPr>
            </a:pPr>
            <a:r>
              <a:rPr sz="1500" b="0">
                <a:solidFill>
                  <a:srgbClr val="536170"/>
                </a:solidFill>
              </a:rPr>
              <a:t>拆目标 / 拆假设</a:t>
            </a:r>
          </a:p>
        </p:txBody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08A6D950-2DA4-4AF4-A03B-8DD1913D4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86125"/>
            <a:ext cx="3048000" cy="1392555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459166BD-238C-457D-B8B6-08684D614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476625"/>
            <a:ext cx="2628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C2413B"/>
                </a:solidFill>
              </a:defRPr>
            </a:pPr>
            <a:r>
              <a:rPr sz="2250" b="1">
                <a:solidFill>
                  <a:srgbClr val="C2413B"/>
                </a:solidFill>
              </a:rPr>
              <a:t>rw / simp</a:t>
            </a: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AD512B09-262C-4DA7-B0DC-B8119B7CA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933825"/>
            <a:ext cx="2628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0">
                <a:solidFill>
                  <a:srgbClr val="536170"/>
                </a:solidFill>
              </a:defRPr>
            </a:pPr>
            <a:r>
              <a:rPr sz="1500" b="0">
                <a:solidFill>
                  <a:srgbClr val="536170"/>
                </a:solidFill>
              </a:rPr>
              <a:t>改写 / 化简</a:t>
            </a: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04B9321E-0F05-472E-91CB-F3542F015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68</a:t>
            </a:r>
          </a:p>
        </p:txBody>
      </p:sp>
    </p:spTree>
    <p:extLst>
      <p:ext uri="{BB962C8B-B14F-4D97-AF65-F5344CB8AC3E}">
        <p14:creationId xmlns:p14="http://schemas.microsoft.com/office/powerpoint/2010/main" val="366732843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2EF9AB0-28C0-4F9A-94AF-92F9B1AB1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382F689C-695C-4725-90F7-E9EF80CA4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课后练习：把目标变化写下来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3DC9C53A-DF1B-4FCD-8996-AF536AE9A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ADA8ED6F-EC39-4DBD-AEE5-922560F1B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762125"/>
            <a:ext cx="7239000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F2F5F8"/>
          </a:solidFill>
          <a:ln xmlns:a="http://schemas.openxmlformats.org/drawingml/2006/main" w="9525">
            <a:solidFill>
              <a:srgbClr val="E3E8EF"/>
            </a:solidFill>
            <a:prstDash val="solid"/>
          </a:ln>
        </p:spPr>
      </p:sp>
      <p:sp>
        <p:nvSpPr>
          <p:cNvPr id="6" name="矩形 5">
            <a:hlinkClick xmlns:r="http://schemas.openxmlformats.org/officeDocument/2006/relationships" xmlns:a="http://schemas.openxmlformats.org/drawingml/2006/main" r:id="Rf1b9a32dac744003"/>
            <a:extLst xmlns:a="http://schemas.openxmlformats.org/drawingml/2006/main">
              <a:ext uri="{FF2B5EF4-FFF2-40B4-BE49-F238E27FC236}">
                <a16:creationId xmlns:a16="http://schemas.microsoft.com/office/drawing/2014/main" id="{07F6B80F-C90A-47BC-9A20-99AC17F1E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933575"/>
            <a:ext cx="6858000" cy="2590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example (P Q R : Prop) :</a:t>
            </a:r>
          </a:p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    (P -&gt; Q) -&gt; (Q -&gt; R) -&gt; P -&gt; R := by</a:t>
            </a:r>
          </a:p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  sorry</a:t>
            </a:r>
          </a:p>
          <a:p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example (a b : Nat) (h : a = b) : a + a = b + b := by</a:t>
            </a:r>
          </a:p>
          <a:p xmlns:a="http://schemas.openxmlformats.org/drawingml/2006/main">
            <a:pPr algn="l">
              <a:buNone/>
              <a:defRPr sz="1650" b="0">
                <a:solidFill>
                  <a:srgbClr val="172033"/>
                </a:solidFill>
              </a:defRPr>
            </a:pPr>
            <a:r>
              <a:rPr sz="1650" b="0">
                <a:solidFill>
                  <a:srgbClr val="172033"/>
                </a:solidFill>
              </a:rPr>
              <a:t>  sorry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91FAA0D2-60F4-4213-88A1-FA77CB2E6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952625"/>
            <a:ext cx="2571750" cy="21907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9525">
            <a:solidFill>
              <a:srgbClr val="F1CC8F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7619939A-F7FF-4A8D-A091-E6072D2E9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266950"/>
            <a:ext cx="2095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B7791F"/>
                </a:solidFill>
              </a:defRPr>
            </a:pPr>
            <a:r>
              <a:rPr sz="2250" b="1">
                <a:solidFill>
                  <a:srgbClr val="B7791F"/>
                </a:solidFill>
              </a:rPr>
              <a:t>作业方法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E2CE839D-2AE6-4928-9656-9EC485386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914650"/>
            <a:ext cx="2000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75" b="0">
                <a:solidFill>
                  <a:srgbClr val="132033"/>
                </a:solidFill>
              </a:defRPr>
            </a:pPr>
            <a:r>
              <a:rPr sz="1575" b="0">
                <a:solidFill>
                  <a:srgbClr val="132033"/>
                </a:solidFill>
              </a:rPr>
              <a:t>每写一行 tactic，记录 Infoview 的目标如何变化。</a:t>
            </a: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CD816FE0-29C0-40CF-AAF5-F3E214EA1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143500"/>
            <a:ext cx="952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32033"/>
                </a:solidFill>
              </a:defRPr>
            </a:pPr>
            <a:r>
              <a:rPr sz="2250" b="1">
                <a:solidFill>
                  <a:srgbClr val="132033"/>
                </a:solidFill>
              </a:rPr>
              <a:t>Lean 入门不是背命令，而是学会读目标、选动作、确认目标变化。</a:t>
            </a: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91D40783-A205-4F44-AC70-AEB664A1B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69</a:t>
            </a:r>
          </a:p>
        </p:txBody>
      </p:sp>
    </p:spTree>
    <p:extLst>
      <p:ext uri="{BB962C8B-B14F-4D97-AF65-F5344CB8AC3E}">
        <p14:creationId xmlns:p14="http://schemas.microsoft.com/office/powerpoint/2010/main" val="170197330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F6B6D77-1FD6-4DEE-91B0-77B8D0161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8D7C70F-890E-4157-A9F7-F1F86452F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早期数学：先有记录与计算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EFAC13FE-972C-452D-B983-2358FF05B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sp>
        <p:nvSpPr>
          <p:cNvPr id="5" name="圆角矩形 4">
            <a:extLst xmlns:a="http://schemas.openxmlformats.org/drawingml/2006/main">
              <a:ext uri="{FF2B5EF4-FFF2-40B4-BE49-F238E27FC236}">
                <a16:creationId xmlns:a16="http://schemas.microsoft.com/office/drawing/2014/main" id="{D1C511F4-D1B2-4467-9724-D51DB36A2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14500"/>
            <a:ext cx="2152650" cy="2914650"/>
          </a:xfrm>
          <a:prstGeom xmlns:a="http://schemas.openxmlformats.org/drawingml/2006/main" prst="roundRect">
            <a:avLst>
              <a:gd name="adj" fmla="val 79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pic>
        <p:nvPicPr>
          <p:cNvPr id="21" name="图片 2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53858c80f24d5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30114" y="1790700"/>
            <a:ext cx="1854522" cy="2381250"/>
          </a:xfrm>
          <a:prstGeom xmlns:a="http://schemas.openxmlformats.org/drawingml/2006/main" prst="roundRect">
            <a:avLst/>
          </a:prstGeom>
        </p:spPr>
      </p:pic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73AD222-CB87-4021-936C-B1A9F8D14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862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1646B8"/>
                </a:solidFill>
              </a:defRPr>
            </a:pPr>
            <a:r>
              <a:rPr sz="1275" b="1">
                <a:solidFill>
                  <a:srgbClr val="1646B8"/>
                </a:solidFill>
              </a:rPr>
              <a:t>Pythagoras</a:t>
            </a: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1AF90431-06A8-4114-B962-E40AE2DA1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828800"/>
            <a:ext cx="7239000" cy="257175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8" name="椭圆 7">
            <a:extLst xmlns:a="http://schemas.openxmlformats.org/drawingml/2006/main">
              <a:ext uri="{FF2B5EF4-FFF2-40B4-BE49-F238E27FC236}">
                <a16:creationId xmlns:a16="http://schemas.microsoft.com/office/drawing/2014/main" id="{8C615ED4-5147-445E-A6C0-96F9FEC07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324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7C8E432F-09F9-4790-A7ED-F35258F61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247900"/>
            <a:ext cx="5924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古代数学首先服务于记忆：数量、土地、债务、天文与历法。</a:t>
            </a:r>
          </a:p>
        </p:txBody>
      </p:sp>
      <p:sp>
        <p:nvSpPr>
          <p:cNvPr id="10" name="椭圆 9">
            <a:extLst xmlns:a="http://schemas.openxmlformats.org/drawingml/2006/main">
              <a:ext uri="{FF2B5EF4-FFF2-40B4-BE49-F238E27FC236}">
                <a16:creationId xmlns:a16="http://schemas.microsoft.com/office/drawing/2014/main" id="{37C4F829-AE60-4EBC-8CB0-EFBCFD1FB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8E3BA5E6-B720-4FEB-A6C5-E2CE2E162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876550"/>
            <a:ext cx="5924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巴比伦、埃及等传统留下了结构化计算，而不一定以现代证明方式组织。</a:t>
            </a:r>
          </a:p>
        </p:txBody>
      </p:sp>
      <p:sp>
        <p:nvSpPr>
          <p:cNvPr id="12" name="椭圆 11">
            <a:extLst xmlns:a="http://schemas.openxmlformats.org/drawingml/2006/main">
              <a:ext uri="{FF2B5EF4-FFF2-40B4-BE49-F238E27FC236}">
                <a16:creationId xmlns:a16="http://schemas.microsoft.com/office/drawing/2014/main" id="{792F2EEE-D523-4721-A197-51E86FD75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5814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EFF"/>
          </a:solidFill>
          <a:ln xmlns:a="http://schemas.openxmlformats.org/drawingml/2006/main" w="0">
            <a:solidFill>
              <a:srgbClr val="1F5EFF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8D1741AD-7705-4F98-A667-DFE21DF55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505200"/>
            <a:ext cx="5924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132033"/>
                </a:solidFill>
              </a:defRPr>
            </a:pPr>
            <a:r>
              <a:rPr sz="1800" b="0">
                <a:solidFill>
                  <a:srgbClr val="132033"/>
                </a:solidFill>
              </a:rPr>
              <a:t>希腊传统把重点推进到“为什么必然成立”：例子之外要给出理由。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9B1EEC0-19B7-4CC7-B03D-38092532D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029200"/>
            <a:ext cx="990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132033"/>
                </a:solidFill>
              </a:defRPr>
            </a:pPr>
            <a:r>
              <a:rPr sz="1800" b="1">
                <a:solidFill>
                  <a:srgbClr val="132033"/>
                </a:solidFill>
              </a:rPr>
              <a:t>课堂抓手：形式化证明不是凭空出现的，它继承了“记录要准确、计算要可靠、理由要可复查”的长期需求。</a:t>
            </a: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75E3624D-0F7A-4D35-AABE-649485F80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5276423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5C7D513F-5957-44FE-A776-BCB6942FD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88587C41-9E92-4EAA-BD52-B9DF67FE6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Euclid：把证明组织成依赖网络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B6CAD4A4-E76B-4330-A391-532830B8E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25" name="图片 2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dd0813f17e4ef0"/>
          <a:srcRect xmlns:a="http://schemas.openxmlformats.org/drawingml/2006/main" l="0" t="6934" r="0" b="693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6300" y="1771650"/>
            <a:ext cx="1619250" cy="1619250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407F55BC-0E58-4587-85C5-7A111B45F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771650"/>
            <a:ext cx="1619250" cy="16192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1F2F90F-5FF5-4F3A-B129-E0088140B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24250"/>
            <a:ext cx="2114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Euclid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B1EA8B0C-45A4-46AA-934C-1A9D353DE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829050"/>
            <a:ext cx="2190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active c. 300 BCE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D5BA861C-0CB0-4CF0-B907-DD3871EEA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676400"/>
            <a:ext cx="3771900" cy="2857500"/>
          </a:xfrm>
          <a:prstGeom xmlns:a="http://schemas.openxmlformats.org/drawingml/2006/main" prst="roundRect">
            <a:avLst>
              <a:gd name="adj" fmla="val 6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pic>
        <p:nvPicPr>
          <p:cNvPr id="30" name="图片 2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15f1fd5fbd4c4f"/>
          <a:srcRect xmlns:a="http://schemas.openxmlformats.org/drawingml/2006/main" l="150" t="0" r="15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33750" y="1752600"/>
            <a:ext cx="3619500" cy="2324100"/>
          </a:xfrm>
          <a:prstGeom xmlns:a="http://schemas.openxmlformats.org/drawingml/2006/main" prst="roundRect">
            <a:avLst/>
          </a:prstGeom>
        </p:spPr>
      </p:pic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80FCE3A3-7B70-4E08-B34A-9C0D724E6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19100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132033"/>
                </a:solidFill>
              </a:defRPr>
            </a:pPr>
            <a:r>
              <a:rPr sz="1200" b="1">
                <a:solidFill>
                  <a:srgbClr val="132033"/>
                </a:solidFill>
              </a:rPr>
              <a:t>Elements 手稿片段</a:t>
            </a: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1A71B858-DC42-49E6-985B-FCE6E7351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1809750"/>
            <a:ext cx="3286125" cy="2381250"/>
          </a:xfrm>
          <a:prstGeom xmlns:a="http://schemas.openxmlformats.org/drawingml/2006/main" prst="roundRect">
            <a:avLst>
              <a:gd name="adj" fmla="val 7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FE7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sp>
        <p:nvSpPr>
          <p:cNvPr id="12" name="椭圆 11">
            <a:extLst xmlns:a="http://schemas.openxmlformats.org/drawingml/2006/main">
              <a:ext uri="{FF2B5EF4-FFF2-40B4-BE49-F238E27FC236}">
                <a16:creationId xmlns:a16="http://schemas.microsoft.com/office/drawing/2014/main" id="{DB8E4A71-7FCF-40A4-9673-B2967D6D2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228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966B"/>
          </a:solidFill>
          <a:ln xmlns:a="http://schemas.openxmlformats.org/drawingml/2006/main" w="0">
            <a:solidFill>
              <a:srgbClr val="14966B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4E7F08C-C91D-4A2E-A38D-66EDCBE48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152650"/>
            <a:ext cx="2362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先给定义、公设、公理。</a:t>
            </a:r>
          </a:p>
        </p:txBody>
      </p:sp>
      <p:sp>
        <p:nvSpPr>
          <p:cNvPr id="14" name="椭圆 13">
            <a:extLst xmlns:a="http://schemas.openxmlformats.org/drawingml/2006/main">
              <a:ext uri="{FF2B5EF4-FFF2-40B4-BE49-F238E27FC236}">
                <a16:creationId xmlns:a16="http://schemas.microsoft.com/office/drawing/2014/main" id="{013E4F16-D0DD-4CE4-AAD2-0554D5D29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7813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966B"/>
          </a:solidFill>
          <a:ln xmlns:a="http://schemas.openxmlformats.org/drawingml/2006/main" w="0">
            <a:solidFill>
              <a:srgbClr val="14966B"/>
            </a:solidFill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6D26B9ED-4A68-48D1-A1DB-FF53432AA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705100"/>
            <a:ext cx="2362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命题按依赖顺序排列。</a:t>
            </a:r>
          </a:p>
        </p:txBody>
      </p:sp>
      <p:sp>
        <p:nvSpPr>
          <p:cNvPr id="16" name="椭圆 15">
            <a:extLst xmlns:a="http://schemas.openxmlformats.org/drawingml/2006/main">
              <a:ext uri="{FF2B5EF4-FFF2-40B4-BE49-F238E27FC236}">
                <a16:creationId xmlns:a16="http://schemas.microsoft.com/office/drawing/2014/main" id="{3F7B0675-86B5-4890-9CF3-C0567854D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333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966B"/>
          </a:solidFill>
          <a:ln xmlns:a="http://schemas.openxmlformats.org/drawingml/2006/main" w="0">
            <a:solidFill>
              <a:srgbClr val="14966B"/>
            </a:solidFill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0A6B0E29-2851-4B87-8EDE-5CBEFA92F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257550"/>
            <a:ext cx="2362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132033"/>
                </a:solidFill>
              </a:defRPr>
            </a:pPr>
            <a:r>
              <a:rPr sz="1650" b="0">
                <a:solidFill>
                  <a:srgbClr val="132033"/>
                </a:solidFill>
              </a:rPr>
              <a:t>图辅助理解；证明承担结论。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AB31BC80-7151-4568-883A-890C0FE30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143500"/>
            <a:ext cx="9791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132033"/>
                </a:solidFill>
              </a:defRPr>
            </a:pPr>
            <a:r>
              <a:rPr sz="2025" b="1">
                <a:solidFill>
                  <a:srgbClr val="132033"/>
                </a:solidFill>
              </a:rPr>
              <a:t>Euclid 的重要性不只是几何内容，而是“把数学知识排成可追踪的依赖链”。</a:t>
            </a: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8949CF8-2FF5-4FAA-8105-DC67C1716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51227044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8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C36FF378-57B4-4253-8E55-95172FBD7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646B8"/>
                </a:solidFill>
              </a:defRPr>
            </a:pPr>
            <a:r>
              <a:rPr sz="1125" b="1">
                <a:solidFill>
                  <a:srgbClr val="1646B8"/>
                </a:solidFill>
              </a:rPr>
              <a:t>Lean 入门 / Session 01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B3EB5C4-AE96-4BEC-B1E7-CBFED9839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9239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32033"/>
                </a:solidFill>
              </a:defRPr>
            </a:pPr>
            <a:r>
              <a:rPr sz="2700" b="1">
                <a:solidFill>
                  <a:srgbClr val="132033"/>
                </a:solidFill>
              </a:rPr>
              <a:t>Al-Khwarizmi：算法与知识保存</a:t>
            </a:r>
          </a:p>
        </p:txBody>
      </p:sp>
      <p:sp>
        <p:nvSpPr>
          <p:cNvPr id="4" name="直接连接符 3">
            <a:extLst xmlns:a="http://schemas.openxmlformats.org/drawingml/2006/main">
              <a:ext uri="{FF2B5EF4-FFF2-40B4-BE49-F238E27FC236}">
                <a16:creationId xmlns:a16="http://schemas.microsoft.com/office/drawing/2014/main" id="{52816E26-3642-41ED-8958-CEC883584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33500"/>
            <a:ext cx="1097280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1430">
            <a:solidFill>
              <a:srgbClr val="D7DEE8"/>
            </a:solidFill>
            <a:prstDash val="solid"/>
          </a:ln>
        </p:spPr>
      </p:sp>
      <p:pic>
        <p:nvPicPr>
          <p:cNvPr id="24" name="图片 2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767bd208fc4e37"/>
          <a:srcRect xmlns:a="http://schemas.openxmlformats.org/drawingml/2006/main" l="0" t="10789" r="0" b="1078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38200" y="1790700"/>
            <a:ext cx="1657350" cy="1657350"/>
          </a:xfrm>
          <a:prstGeom xmlns:a="http://schemas.openxmlformats.org/drawingml/2006/main" prst="ellipse">
            <a:avLst/>
          </a:prstGeom>
        </p:spPr>
      </p:pic>
      <p:sp>
        <p:nvSpPr>
          <p:cNvPr id="5" name="椭圆 4">
            <a:extLst xmlns:a="http://schemas.openxmlformats.org/drawingml/2006/main">
              <a:ext uri="{FF2B5EF4-FFF2-40B4-BE49-F238E27FC236}">
                <a16:creationId xmlns:a16="http://schemas.microsoft.com/office/drawing/2014/main" id="{CC68B464-9EF6-40C3-A05C-A623DE6AE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790700"/>
            <a:ext cx="1657350" cy="165735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8D3E2"/>
            </a:solidFill>
            <a:prstDash val="solid"/>
          </a:ln>
        </p:spPr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B542F827-6C96-41B1-AFB6-CE1EA6F5D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581400"/>
            <a:ext cx="2152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32033"/>
                </a:solidFill>
              </a:defRPr>
            </a:pPr>
            <a:r>
              <a:rPr sz="1500" b="1">
                <a:solidFill>
                  <a:srgbClr val="132033"/>
                </a:solidFill>
              </a:rPr>
              <a:t>Al-Khwarizmi</a:t>
            </a: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EE2CDA31-CF16-4077-9A05-89ECA9F9D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886200"/>
            <a:ext cx="22288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536170"/>
                </a:solidFill>
              </a:defRPr>
            </a:pPr>
            <a:r>
              <a:rPr sz="1125" b="0">
                <a:solidFill>
                  <a:srgbClr val="536170"/>
                </a:solidFill>
              </a:rPr>
              <a:t>c. 780-850</a:t>
            </a: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B9FC9748-2F98-4F9F-BF56-CD83F5B7B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638300"/>
            <a:ext cx="2581275" cy="3581400"/>
          </a:xfrm>
          <a:prstGeom xmlns:a="http://schemas.openxmlformats.org/drawingml/2006/main" prst="roundRect">
            <a:avLst>
              <a:gd name="adj" fmla="val 66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DE6F0"/>
            </a:solidFill>
            <a:prstDash val="solid"/>
          </a:ln>
        </p:spPr>
        <p:style>
          <a:lnRef xmlns:a="http://schemas.openxmlformats.org/drawingml/2006/main" idx="0">
            <a:srgbClr val="FFFFFF"/>
          </a:lnRef>
          <a:fillRef xmlns:a="http://schemas.openxmlformats.org/drawingml/2006/main" idx="0">
            <a:srgbClr val="FFFFFF"/>
          </a:fillRef>
          <a:effectRef xmlns:a="http://schemas.openxmlformats.org/drawingml/2006/main" idx="4">
            <a:srgbClr val="FFFFFF"/>
          </a:effectRef>
          <a:fontRef xmlns:a="http://schemas.openxmlformats.org/drawingml/2006/main" idx="major"/>
        </p:style>
      </p:sp>
      <p:pic>
        <p:nvPicPr>
          <p:cNvPr id="29" name="图片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df650b45024c36"/>
          <a:srcRect xmlns:a="http://schemas.openxmlformats.org/drawingml/2006/main" l="9585" t="0" r="958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0" y="1714500"/>
            <a:ext cx="2428875" cy="3048000"/>
          </a:xfrm>
          <a:prstGeom xmlns:a="http://schemas.openxmlformats.org/drawingml/2006/main" prst="roundRect">
            <a:avLst/>
          </a:prstGeom>
        </p:spPr>
      </p:pic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7A3314EE-1A5C-4EF2-A0B6-84F37E5E5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76800"/>
            <a:ext cx="2428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32033"/>
                </a:solidFill>
              </a:defRPr>
            </a:pPr>
            <a:r>
              <a:rPr sz="1125" b="1">
                <a:solidFill>
                  <a:srgbClr val="132033"/>
                </a:solidFill>
              </a:rPr>
              <a:t>知识保存与翻译传统</a:t>
            </a: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5C7ABBA3-682E-4F81-8EBA-BCA1580D9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1885950"/>
            <a:ext cx="1381125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1F5EF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F5EFF"/>
                </a:solidFill>
              </a:defRPr>
            </a:pPr>
            <a:r>
              <a:rPr sz="1125" b="1">
                <a:solidFill>
                  <a:srgbClr val="1F5EFF"/>
                </a:solidFill>
              </a:rPr>
              <a:t>algebra</a:t>
            </a: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AF6CE58E-A79D-43BA-BCE2-5393672FD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8859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32033"/>
                </a:solidFill>
              </a:defRPr>
            </a:pPr>
            <a:r>
              <a:rPr sz="1800" b="1">
                <a:solidFill>
                  <a:srgbClr val="132033"/>
                </a:solidFill>
              </a:rPr>
              <a:t>把问题转换为符号与规则</a:t>
            </a:r>
          </a:p>
        </p:txBody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9BD6D687-35DE-4B9B-B100-6C6AE1859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914650"/>
            <a:ext cx="1381125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E9F8F1"/>
          </a:solidFill>
          <a:ln xmlns:a="http://schemas.openxmlformats.org/drawingml/2006/main" w="9525">
            <a:solidFill>
              <a:srgbClr val="14966B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4966B"/>
                </a:solidFill>
              </a:defRPr>
            </a:pPr>
            <a:r>
              <a:rPr sz="1125" b="1">
                <a:solidFill>
                  <a:srgbClr val="14966B"/>
                </a:solidFill>
              </a:rPr>
              <a:t>algorithm</a:t>
            </a: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5A15D295-E62A-4DBA-B069-AAD4941FE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9146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32033"/>
                </a:solidFill>
              </a:defRPr>
            </a:pPr>
            <a:r>
              <a:rPr sz="1800" b="1">
                <a:solidFill>
                  <a:srgbClr val="132033"/>
                </a:solidFill>
              </a:rPr>
              <a:t>可以反复执行的步骤</a:t>
            </a: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5D045C5A-61A2-461A-9347-9B5897F35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943350"/>
            <a:ext cx="1381125" cy="323850"/>
          </a:xfrm>
          <a:prstGeom xmlns:a="http://schemas.openxmlformats.org/drawingml/2006/main" prst="roundRect">
            <a:avLst>
              <a:gd name="adj" fmla="val 47059"/>
            </a:avLst>
          </a:prstGeom>
          <a:solidFill xmlns:a="http://schemas.openxmlformats.org/drawingml/2006/main">
            <a:srgbClr val="FFF3D8"/>
          </a:solidFill>
          <a:ln xmlns:a="http://schemas.openxmlformats.org/drawingml/2006/main" w="9525">
            <a:solidFill>
              <a:srgbClr val="B7791F"/>
            </a:solidFill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B7791F"/>
                </a:solidFill>
              </a:defRPr>
            </a:pPr>
            <a:r>
              <a:rPr sz="1125" b="1">
                <a:solidFill>
                  <a:srgbClr val="B7791F"/>
                </a:solidFill>
              </a:rPr>
              <a:t>library</a:t>
            </a: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7FBD1217-7CD0-44D9-AEB1-42C0FD0D6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9433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32033"/>
                </a:solidFill>
              </a:defRPr>
            </a:pPr>
            <a:r>
              <a:rPr sz="1800" b="1">
                <a:solidFill>
                  <a:srgbClr val="132033"/>
                </a:solidFill>
              </a:rPr>
              <a:t>知识被保存、整理、复用</a:t>
            </a: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37B23EDE-0E00-4677-9F90-C615827C4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257800"/>
            <a:ext cx="9753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32033"/>
                </a:solidFill>
              </a:defRPr>
            </a:pPr>
            <a:r>
              <a:rPr sz="1875" b="1">
                <a:solidFill>
                  <a:srgbClr val="132033"/>
                </a:solidFill>
              </a:rPr>
              <a:t>从算法到库：Lean/Mathlib 继承的不是某一个定理，而是“把步骤和知识组织起来”的传统。</a:t>
            </a: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44080C95-6C74-47F6-BF41-015BC3166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01400" y="63817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7B8AA0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7B8AA0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3909621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2026-07-04T15:32:52.7110000Z</dcterms:created>
  <dcterms:modified xsi:type="dcterms:W3CDTF">2026-07-04T15:32:52.7110000Z</dcterms:modified>
</coreProperties>
</file>