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</p:sldIdLst>
  <p:sldSz cx="12192000" cy="6858000"/>
  <p:notesSz cx="6858000" cy="9144000"/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6" Type="http://schemas.openxmlformats.org/officeDocument/2006/relationships/tableStyles" Target="tableStyles.xml"/><Relationship Id="rId55" Type="http://schemas.openxmlformats.org/officeDocument/2006/relationships/viewProps" Target="viewProps.xml"/><Relationship Id="rId54" Type="http://schemas.openxmlformats.org/officeDocument/2006/relationships/presProps" Target="presProps.xml"/><Relationship Id="rId53" Type="http://schemas.openxmlformats.org/officeDocument/2006/relationships/slide" Target="slides/slide50.xml"/><Relationship Id="rId52" Type="http://schemas.openxmlformats.org/officeDocument/2006/relationships/slide" Target="slides/slide49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slide" Target="slides/slide2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"/>
          <p:cNvSpPr/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0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2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3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4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5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6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7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8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9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0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开场直接收束到 instance，不做课程安排页。强调学生需要看懂 Lean 如何检查数学结构。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强调 Subgroup 的元素是 subtype；Mathlib 自动给子群 subtype 上的 Group instance。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提醒：不要让学生背内部字段；要掌握检查方式和结构分解。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这页适合讲工程习惯：不重复手写已经存在的结构。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课堂上把 `CommRing` 改成 `Ring`，让学生观察 `ring` 和 `mul_comm` 的关系。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Subring 与 Subgroup 并排比较：carrier 谓词一样，封闭性字段随结构变多。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讲清 Lean 的 total function 习惯：除法在 0 上也有定义，但定理需要非零假设。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这页和 Ring 迁移呼应。不要让学生误以为所有 instance 都必须手写全部字段。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强调向量空间在 Mathlib 中不是单独神秘对象，而是 Field 标量上的 Module。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这页直接引出后面的 CompletePolarization，其中 X Y 都是 Submodule。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连接用户新增的第五节：辛形式、非退化性、完全极化。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括号变量和方括号变量的差别要讲清：方括号由 typeclass search 自动寻找。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强调结构字段就是数学假设的容器：后续证明通过 P.sup_eq_top、P.isotropic_X 等调用。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这里解释 noncomputable：数学上存在即可选取，计算上未必给算法。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重点解释 choose 和 choose_spec 成对出现。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这页直接列 Mathlib 中 CategoryStruct 和 Category 的核心字段。说明省略了 universe 参数和默认证明细节。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从字段说明函子不是只给 object-level map。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自然变换只列两个字段：app 和 naturality。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这里列 HomologicalComplex.lean 中的核心字段，省略 implicit 参数 V、Category 和 HasZeroMorphisms。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这个玩具范畴展示 instance 时字段如何逐条填入。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这个例子与 D3_Demo.lean 中的 tinyZeroComplex 对应。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这里是用户特别要求新增的内容。强调命题 instance 不提供计算数据，而提供证明。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强调 instance 的教学价值：它逼迫我们把结构定义和公理证明分开。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现场可解释尖括号构造器：`Fact` 只包装一个证明。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提醒学生不要滥用全局命题 instance，可能影响搜索性能和可读性。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这里就是更深入 Lean 的第一层：看见隐式搜索，而不是把它当魔法。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强调 Mathlib 风格：定理尽量放在最弱接口上。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这页连接到研究级形式化：很多对象的结构来自已知对象的迁移。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这是 AI formalization 中最重要的一类错误：编译失败提示的是数学缺失。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让学生区分“证明策略失败”和“命题不成立”。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这里保留一个组合例子，因为它服务于 Lean/AI 工作流，不展开组合章节。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这里也连接命题 instance：`[Decidable P]` 本身就是一个 typeclass 参数。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这是整套 Lean 与 AI 内容的收束原则。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这里仔细区分 AddGroup 与 Group：公理形状相同，但 notation 和 typeclass 入口不同。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用户希望结合 AI 内容，这页给学生直接可用的工作方式。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这里保留 AI 的现实判断，但删除不必要的宏大叙事。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这页是更深入 Lean 与 AI 的边界说明：kernel 可信，语义对齐仍需人。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这一页把 Finset 和 Set 区分清楚：Finset 适合可计算、可枚举的有限对象。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这里让学生看到 Finset 既有数学 API，也有可计算性。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新增 Finset 小定理：把 sum_range_succ、induction、ring 串起来。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SimpleGraph 的结构字段和前面的 instance 字段思路相同：定义关系，再证明对称和无自环。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这页可以现场运行，展示 fin_cases 把所有有限顶点情况枚举掉。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强调小图可以枚举；一般图论定理则应使用库中的抽象 API。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新增 SimpleGraph 小定理：ne_of_adj、constructor、decide。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这页为后面的 Module 做铺垫：向量空间的加法部分是 AddCommGroup，而不是 Group。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最后不要引入新内容，直接收束成行动清单。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Lean 的 `Group` 继承了很多默认字段，课堂只讲必须理解的核心条件。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这个例子足够小，所有公理都可以 by cases; rfl，看起来很像真值表。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把 `&lt;;&gt;` 解释成对每个分支继续执行后面的 tactic。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这里回应用户要求：先介绍 subtype，再分别进入 Subgroup、Subring、Submodule。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'1.0' encoding='utf-8'?>
<Relationships xmlns="http://schemas.openxmlformats.org/package/2006/relationships"><Relationship Id="rId2" Type="http://schemas.openxmlformats.org/officeDocument/2006/relationships/notesSlide" Target="../notesSlides/notesSlide10.xml" /><Relationship Id="rId1" Type="http://schemas.openxmlformats.org/officeDocument/2006/relationships/slideLayout" Target="../slideLayouts/slideLayout1.xml" /><Relationship Id="rId3" Type="http://schemas.openxmlformats.org/officeDocument/2006/relationships/hyperlink" Target="file:///Users/zheli/Desktop/AI4MATH/lean/lean_zju/LeanZju/D3/D3_05_Subgroup.lean" TargetMode="Externa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'1.0' encoding='utf-8'?>
<Relationships xmlns="http://schemas.openxmlformats.org/package/2006/relationships"><Relationship Id="rId2" Type="http://schemas.openxmlformats.org/officeDocument/2006/relationships/notesSlide" Target="../notesSlides/notesSlide12.xml" /><Relationship Id="rId1" Type="http://schemas.openxmlformats.org/officeDocument/2006/relationships/slideLayout" Target="../slideLayouts/slideLayout1.xml" /><Relationship Id="rId3" Type="http://schemas.openxmlformats.org/officeDocument/2006/relationships/hyperlink" Target="file:///Users/zheli/Desktop/AI4MATH/lean/lean_zju/LeanZju/D3/D3_06_Ring_Instance.lean" TargetMode="External" /></Relationships>
</file>

<file path=ppt/slides/_rels/slide13.xml.rels><?xml version='1.0' encoding='utf-8'?>
<Relationships xmlns="http://schemas.openxmlformats.org/package/2006/relationships"><Relationship Id="rId2" Type="http://schemas.openxmlformats.org/officeDocument/2006/relationships/notesSlide" Target="../notesSlides/notesSlide13.xml" /><Relationship Id="rId1" Type="http://schemas.openxmlformats.org/officeDocument/2006/relationships/slideLayout" Target="../slideLayouts/slideLayout1.xml" /><Relationship Id="rId3" Type="http://schemas.openxmlformats.org/officeDocument/2006/relationships/hyperlink" Target="file:///Users/zheli/Desktop/AI4MATH/lean/lean_zju/LeanZju/D3/D3_06_Ring_Instance.lean" TargetMode="External" /></Relationships>
</file>

<file path=ppt/slides/_rels/slide14.xml.rels><?xml version='1.0' encoding='utf-8'?>
<Relationships xmlns="http://schemas.openxmlformats.org/package/2006/relationships"><Relationship Id="rId2" Type="http://schemas.openxmlformats.org/officeDocument/2006/relationships/notesSlide" Target="../notesSlides/notesSlide14.xml" /><Relationship Id="rId1" Type="http://schemas.openxmlformats.org/officeDocument/2006/relationships/slideLayout" Target="../slideLayouts/slideLayout1.xml" /><Relationship Id="rId3" Type="http://schemas.openxmlformats.org/officeDocument/2006/relationships/hyperlink" Target="file:///Users/zheli/Desktop/AI4MATH/lean/lean_zju/LeanZju/D3/D3_07_Subring.lean" TargetMode="Externa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'1.0' encoding='utf-8'?>
<Relationships xmlns="http://schemas.openxmlformats.org/package/2006/relationships"><Relationship Id="rId2" Type="http://schemas.openxmlformats.org/officeDocument/2006/relationships/notesSlide" Target="../notesSlides/notesSlide16.xml" /><Relationship Id="rId1" Type="http://schemas.openxmlformats.org/officeDocument/2006/relationships/slideLayout" Target="../slideLayouts/slideLayout1.xml" /><Relationship Id="rId3" Type="http://schemas.openxmlformats.org/officeDocument/2006/relationships/hyperlink" Target="file:///Users/zheli/Desktop/AI4MATH/lean/lean_zju/LeanZju/D3/D3_08_Field_Instance.lean" TargetMode="External" /></Relationships>
</file>

<file path=ppt/slides/_rels/slide17.xml.rels><?xml version='1.0' encoding='utf-8'?>
<Relationships xmlns="http://schemas.openxmlformats.org/package/2006/relationships"><Relationship Id="rId2" Type="http://schemas.openxmlformats.org/officeDocument/2006/relationships/notesSlide" Target="../notesSlides/notesSlide17.xml" /><Relationship Id="rId1" Type="http://schemas.openxmlformats.org/officeDocument/2006/relationships/slideLayout" Target="../slideLayouts/slideLayout1.xml" /><Relationship Id="rId3" Type="http://schemas.openxmlformats.org/officeDocument/2006/relationships/hyperlink" Target="file:///Users/zheli/Desktop/AI4MATH/lean/lean_zju/LeanZju/D3/D3_09_Module_Submodule.lean" TargetMode="External" /></Relationships>
</file>

<file path=ppt/slides/_rels/slide18.xml.rels><?xml version='1.0' encoding='utf-8'?>
<Relationships xmlns="http://schemas.openxmlformats.org/package/2006/relationships"><Relationship Id="rId2" Type="http://schemas.openxmlformats.org/officeDocument/2006/relationships/notesSlide" Target="../notesSlides/notesSlide18.xml" /><Relationship Id="rId1" Type="http://schemas.openxmlformats.org/officeDocument/2006/relationships/slideLayout" Target="../slideLayouts/slideLayout1.xml" /><Relationship Id="rId3" Type="http://schemas.openxmlformats.org/officeDocument/2006/relationships/hyperlink" Target="file:///Users/zheli/Desktop/AI4MATH/lean/lean_zju/LeanZju/D3/D3_09_Module_Submodule.lean" TargetMode="External" /></Relationships>
</file>

<file path=ppt/slides/_rels/slide19.xml.rels><?xml version='1.0' encoding='utf-8'?>
<Relationships xmlns="http://schemas.openxmlformats.org/package/2006/relationships"><Relationship Id="rId2" Type="http://schemas.openxmlformats.org/officeDocument/2006/relationships/notesSlide" Target="../notesSlides/notesSlide19.xml" /><Relationship Id="rId1" Type="http://schemas.openxmlformats.org/officeDocument/2006/relationships/slideLayout" Target="../slideLayouts/slideLayout1.xml" /><Relationship Id="rId3" Type="http://schemas.openxmlformats.org/officeDocument/2006/relationships/hyperlink" Target="file:///Users/zheli/Desktop/AI4MATH/lean/lean_zju/LeanZju/D3/D3_10_VectorSpace_Choose.lean" TargetMode="External" /></Relationships>
</file>

<file path=ppt/slides/_rels/slide2.xml.rels><?xml version='1.0' encoding='utf-8'?>
<Relationships xmlns="http://schemas.openxmlformats.org/package/2006/relationships"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1.xml" /><Relationship Id="rId3" Type="http://schemas.openxmlformats.org/officeDocument/2006/relationships/hyperlink" Target="file:///Users/zheli/Desktop/AI4MATH/lean/lean_zju/LeanZju/D3/D3_01_Inspect.lean" TargetMode="External" /></Relationships>
</file>

<file path=ppt/slides/_rels/slide20.xml.rels><?xml version='1.0' encoding='utf-8'?>
<Relationships xmlns="http://schemas.openxmlformats.org/package/2006/relationships"><Relationship Id="rId2" Type="http://schemas.openxmlformats.org/officeDocument/2006/relationships/notesSlide" Target="../notesSlides/notesSlide20.xml" /><Relationship Id="rId1" Type="http://schemas.openxmlformats.org/officeDocument/2006/relationships/slideLayout" Target="../slideLayouts/slideLayout1.xml" /><Relationship Id="rId3" Type="http://schemas.openxmlformats.org/officeDocument/2006/relationships/hyperlink" Target="file:///Users/zheli/Desktop/AI4MATH/lean/lean_zju/LeanZju/D3/D3_10_VectorSpace_Choose.lean" TargetMode="External" /></Relationships>
</file>

<file path=ppt/slides/_rels/slide21.xml.rels><?xml version='1.0' encoding='utf-8'?>
<Relationships xmlns="http://schemas.openxmlformats.org/package/2006/relationships"><Relationship Id="rId2" Type="http://schemas.openxmlformats.org/officeDocument/2006/relationships/notesSlide" Target="../notesSlides/notesSlide21.xml" /><Relationship Id="rId1" Type="http://schemas.openxmlformats.org/officeDocument/2006/relationships/slideLayout" Target="../slideLayouts/slideLayout1.xml" /><Relationship Id="rId3" Type="http://schemas.openxmlformats.org/officeDocument/2006/relationships/hyperlink" Target="file:///Users/zheli/Desktop/AI4MATH/lean/lean_zju/LeanZju/D3/D3_10_VectorSpace_Choose.lean" TargetMode="External" /></Relationships>
</file>

<file path=ppt/slides/_rels/slide22.xml.rels><?xml version='1.0' encoding='utf-8'?>
<Relationships xmlns="http://schemas.openxmlformats.org/package/2006/relationships"><Relationship Id="rId2" Type="http://schemas.openxmlformats.org/officeDocument/2006/relationships/notesSlide" Target="../notesSlides/notesSlide22.xml" /><Relationship Id="rId1" Type="http://schemas.openxmlformats.org/officeDocument/2006/relationships/slideLayout" Target="../slideLayouts/slideLayout1.xml" /><Relationship Id="rId3" Type="http://schemas.openxmlformats.org/officeDocument/2006/relationships/hyperlink" Target="file:///Users/zheli/Desktop/AI4MATH/lean/lean_zju/LeanZju/D3/D3_10_VectorSpace_Choose.lean" TargetMode="External" /></Relationships>
</file>

<file path=ppt/slides/_rels/slide23.xml.rels><?xml version='1.0' encoding='utf-8'?>
<Relationships xmlns="http://schemas.openxmlformats.org/package/2006/relationships"><Relationship Id="rId2" Type="http://schemas.openxmlformats.org/officeDocument/2006/relationships/notesSlide" Target="../notesSlides/notesSlide23.xml" /><Relationship Id="rId1" Type="http://schemas.openxmlformats.org/officeDocument/2006/relationships/slideLayout" Target="../slideLayouts/slideLayout1.xml" /><Relationship Id="rId3" Type="http://schemas.openxmlformats.org/officeDocument/2006/relationships/hyperlink" Target="file:///Users/zheli/Desktop/AI4MATH/lean/lean_zju/LeanZju/D3/D3_11_Category_Homological.lean" TargetMode="External" /></Relationships>
</file>

<file path=ppt/slides/_rels/slide24.xml.rels><?xml version='1.0' encoding='utf-8'?>
<Relationships xmlns="http://schemas.openxmlformats.org/package/2006/relationships"><Relationship Id="rId2" Type="http://schemas.openxmlformats.org/officeDocument/2006/relationships/notesSlide" Target="../notesSlides/notesSlide24.xml" /><Relationship Id="rId1" Type="http://schemas.openxmlformats.org/officeDocument/2006/relationships/slideLayout" Target="../slideLayouts/slideLayout1.xml" /><Relationship Id="rId3" Type="http://schemas.openxmlformats.org/officeDocument/2006/relationships/hyperlink" Target="file:///Users/zheli/Desktop/AI4MATH/lean/lean_zju/LeanZju/D3/D3_11_Category_Homological.lean" TargetMode="External" /></Relationships>
</file>

<file path=ppt/slides/_rels/slide25.xml.rels><?xml version='1.0' encoding='utf-8'?>
<Relationships xmlns="http://schemas.openxmlformats.org/package/2006/relationships"><Relationship Id="rId2" Type="http://schemas.openxmlformats.org/officeDocument/2006/relationships/notesSlide" Target="../notesSlides/notesSlide25.xml" /><Relationship Id="rId1" Type="http://schemas.openxmlformats.org/officeDocument/2006/relationships/slideLayout" Target="../slideLayouts/slideLayout1.xml" /><Relationship Id="rId3" Type="http://schemas.openxmlformats.org/officeDocument/2006/relationships/hyperlink" Target="file:///Users/zheli/Desktop/AI4MATH/lean/lean_zju/LeanZju/D3/D3_11_Category_Homological.lean" TargetMode="External" /></Relationships>
</file>

<file path=ppt/slides/_rels/slide26.xml.rels><?xml version='1.0' encoding='utf-8'?>
<Relationships xmlns="http://schemas.openxmlformats.org/package/2006/relationships"><Relationship Id="rId2" Type="http://schemas.openxmlformats.org/officeDocument/2006/relationships/notesSlide" Target="../notesSlides/notesSlide26.xml" /><Relationship Id="rId1" Type="http://schemas.openxmlformats.org/officeDocument/2006/relationships/slideLayout" Target="../slideLayouts/slideLayout1.xml" /><Relationship Id="rId3" Type="http://schemas.openxmlformats.org/officeDocument/2006/relationships/hyperlink" Target="file:///Users/zheli/Desktop/AI4MATH/lean/lean_zju/LeanZju/D3/D3_11_Category_Homological.lean" TargetMode="External" /></Relationships>
</file>

<file path=ppt/slides/_rels/slide27.xml.rels><?xml version='1.0' encoding='utf-8'?>
<Relationships xmlns="http://schemas.openxmlformats.org/package/2006/relationships"><Relationship Id="rId2" Type="http://schemas.openxmlformats.org/officeDocument/2006/relationships/notesSlide" Target="../notesSlides/notesSlide27.xml" /><Relationship Id="rId1" Type="http://schemas.openxmlformats.org/officeDocument/2006/relationships/slideLayout" Target="../slideLayouts/slideLayout1.xml" /><Relationship Id="rId3" Type="http://schemas.openxmlformats.org/officeDocument/2006/relationships/hyperlink" Target="file:///Users/zheli/Desktop/AI4MATH/lean/lean_zju/LeanZju/D3/D3_11_Category_Homological.lean" TargetMode="External" /></Relationships>
</file>

<file path=ppt/slides/_rels/slide28.xml.rels><?xml version='1.0' encoding='utf-8'?>
<Relationships xmlns="http://schemas.openxmlformats.org/package/2006/relationships"><Relationship Id="rId2" Type="http://schemas.openxmlformats.org/officeDocument/2006/relationships/notesSlide" Target="../notesSlides/notesSlide28.xml" /><Relationship Id="rId1" Type="http://schemas.openxmlformats.org/officeDocument/2006/relationships/slideLayout" Target="../slideLayouts/slideLayout1.xml" /><Relationship Id="rId3" Type="http://schemas.openxmlformats.org/officeDocument/2006/relationships/hyperlink" Target="file:///Users/zheli/Desktop/AI4MATH/lean/lean_zju/LeanZju/D3/D3_11_Category_Homological.lean" TargetMode="External" /></Relationships>
</file>

<file path=ppt/slides/_rels/slide29.xml.rels><?xml version='1.0' encoding='utf-8'?>
<Relationships xmlns="http://schemas.openxmlformats.org/package/2006/relationships"><Relationship Id="rId2" Type="http://schemas.openxmlformats.org/officeDocument/2006/relationships/notesSlide" Target="../notesSlides/notesSlide29.xml" /><Relationship Id="rId1" Type="http://schemas.openxmlformats.org/officeDocument/2006/relationships/slideLayout" Target="../slideLayouts/slideLayout1.xml" /><Relationship Id="rId3" Type="http://schemas.openxmlformats.org/officeDocument/2006/relationships/hyperlink" Target="file:///Users/zheli/Desktop/AI4MATH/lean/lean_zju/LeanZju/D3/D3_12_Prop_Instance.lean" TargetMode="Externa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'1.0' encoding='utf-8'?>
<Relationships xmlns="http://schemas.openxmlformats.org/package/2006/relationships"><Relationship Id="rId2" Type="http://schemas.openxmlformats.org/officeDocument/2006/relationships/notesSlide" Target="../notesSlides/notesSlide30.xml" /><Relationship Id="rId1" Type="http://schemas.openxmlformats.org/officeDocument/2006/relationships/slideLayout" Target="../slideLayouts/slideLayout1.xml" /><Relationship Id="rId3" Type="http://schemas.openxmlformats.org/officeDocument/2006/relationships/hyperlink" Target="file:///Users/zheli/Desktop/AI4MATH/lean/lean_zju/LeanZju/D3/D3_12_Prop_Instance.lean" TargetMode="External" /></Relationships>
</file>

<file path=ppt/slides/_rels/slide31.xml.rels><?xml version='1.0' encoding='utf-8'?>
<Relationships xmlns="http://schemas.openxmlformats.org/package/2006/relationships"><Relationship Id="rId2" Type="http://schemas.openxmlformats.org/officeDocument/2006/relationships/notesSlide" Target="../notesSlides/notesSlide31.xml" /><Relationship Id="rId1" Type="http://schemas.openxmlformats.org/officeDocument/2006/relationships/slideLayout" Target="../slideLayouts/slideLayout1.xml" /><Relationship Id="rId3" Type="http://schemas.openxmlformats.org/officeDocument/2006/relationships/hyperlink" Target="file:///Users/zheli/Desktop/AI4MATH/lean/lean_zju/LeanZju/D3/D3_12_Prop_Instance.lean" TargetMode="External" /></Relationships>
</file>

<file path=ppt/slides/_rels/slide32.xml.rels><?xml version='1.0' encoding='utf-8'?>
<Relationships xmlns="http://schemas.openxmlformats.org/package/2006/relationships"><Relationship Id="rId2" Type="http://schemas.openxmlformats.org/officeDocument/2006/relationships/notesSlide" Target="../notesSlides/notesSlide32.xml" /><Relationship Id="rId1" Type="http://schemas.openxmlformats.org/officeDocument/2006/relationships/slideLayout" Target="../slideLayouts/slideLayout1.xml" /><Relationship Id="rId3" Type="http://schemas.openxmlformats.org/officeDocument/2006/relationships/hyperlink" Target="file:///Users/zheli/Desktop/AI4MATH/lean/lean_zju/LeanZju/D3/D3_13_Deeper_Instance_Search.lean" TargetMode="External" /></Relationships>
</file>

<file path=ppt/slides/_rels/slide33.xml.rels><?xml version='1.0' encoding='utf-8'?>
<Relationships xmlns="http://schemas.openxmlformats.org/package/2006/relationships"><Relationship Id="rId2" Type="http://schemas.openxmlformats.org/officeDocument/2006/relationships/notesSlide" Target="../notesSlides/notesSlide33.xml" /><Relationship Id="rId1" Type="http://schemas.openxmlformats.org/officeDocument/2006/relationships/slideLayout" Target="../slideLayouts/slideLayout1.xml" /><Relationship Id="rId3" Type="http://schemas.openxmlformats.org/officeDocument/2006/relationships/hyperlink" Target="file:///Users/zheli/Desktop/AI4MATH/lean/lean_zju/LeanZju/D3/D3_13_Deeper_Instance_Search.lean" TargetMode="External" /></Relationships>
</file>

<file path=ppt/slides/_rels/slide34.xml.rels><?xml version='1.0' encoding='utf-8'?>
<Relationships xmlns="http://schemas.openxmlformats.org/package/2006/relationships"><Relationship Id="rId2" Type="http://schemas.openxmlformats.org/officeDocument/2006/relationships/notesSlide" Target="../notesSlides/notesSlide34.xml" /><Relationship Id="rId1" Type="http://schemas.openxmlformats.org/officeDocument/2006/relationships/slideLayout" Target="../slideLayouts/slideLayout1.xml" /><Relationship Id="rId3" Type="http://schemas.openxmlformats.org/officeDocument/2006/relationships/hyperlink" Target="file:///Users/zheli/Desktop/AI4MATH/lean/lean_zju/LeanZju/D3/D3_13_Deeper_Instance_Search.lean" TargetMode="External" /></Relationships>
</file>

<file path=ppt/slides/_rels/slide35.xml.rels><?xml version='1.0' encoding='utf-8'?>
<Relationships xmlns="http://schemas.openxmlformats.org/package/2006/relationships"><Relationship Id="rId2" Type="http://schemas.openxmlformats.org/officeDocument/2006/relationships/notesSlide" Target="../notesSlides/notesSlide35.xml" /><Relationship Id="rId1" Type="http://schemas.openxmlformats.org/officeDocument/2006/relationships/slideLayout" Target="../slideLayouts/slideLayout1.xml" /><Relationship Id="rId3" Type="http://schemas.openxmlformats.org/officeDocument/2006/relationships/hyperlink" Target="file:///Users/zheli/Desktop/AI4MATH/lean/lean_zju/LeanZju/D3/D3_15_AI_Examples.lean" TargetMode="External" /></Relationships>
</file>

<file path=ppt/slides/_rels/slide36.xml.rels><?xml version='1.0' encoding='utf-8'?>
<Relationships xmlns="http://schemas.openxmlformats.org/package/2006/relationships"><Relationship Id="rId2" Type="http://schemas.openxmlformats.org/officeDocument/2006/relationships/notesSlide" Target="../notesSlides/notesSlide36.xml" /><Relationship Id="rId1" Type="http://schemas.openxmlformats.org/officeDocument/2006/relationships/slideLayout" Target="../slideLayouts/slideLayout1.xml" /><Relationship Id="rId3" Type="http://schemas.openxmlformats.org/officeDocument/2006/relationships/hyperlink" Target="file:///Users/zheli/Desktop/AI4MATH/lean/lean_zju/LeanZju/D3/D3_15_AI_Examples.lean" TargetMode="External" /></Relationships>
</file>

<file path=ppt/slides/_rels/slide37.xml.rels><?xml version='1.0' encoding='utf-8'?>
<Relationships xmlns="http://schemas.openxmlformats.org/package/2006/relationships"><Relationship Id="rId2" Type="http://schemas.openxmlformats.org/officeDocument/2006/relationships/notesSlide" Target="../notesSlides/notesSlide37.xml" /><Relationship Id="rId1" Type="http://schemas.openxmlformats.org/officeDocument/2006/relationships/slideLayout" Target="../slideLayouts/slideLayout1.xml" /><Relationship Id="rId3" Type="http://schemas.openxmlformats.org/officeDocument/2006/relationships/hyperlink" Target="file:///Users/zheli/Desktop/AI4MATH/lean/lean_zju/LeanZju/D3/D3_15_AI_Examples.lean" TargetMode="External" /></Relationships>
</file>

<file path=ppt/slides/_rels/slide38.xml.rels><?xml version='1.0' encoding='utf-8'?>
<Relationships xmlns="http://schemas.openxmlformats.org/package/2006/relationships"><Relationship Id="rId2" Type="http://schemas.openxmlformats.org/officeDocument/2006/relationships/notesSlide" Target="../notesSlides/notesSlide38.xml" /><Relationship Id="rId1" Type="http://schemas.openxmlformats.org/officeDocument/2006/relationships/slideLayout" Target="../slideLayouts/slideLayout1.xml" /><Relationship Id="rId3" Type="http://schemas.openxmlformats.org/officeDocument/2006/relationships/hyperlink" Target="file:///Users/zheli/Desktop/AI4MATH/lean/lean_zju/LeanZju/D3/D3_15_AI_Examples.lean" TargetMode="External" 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'1.0' encoding='utf-8'?>
<Relationships xmlns="http://schemas.openxmlformats.org/package/2006/relationships"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1.xml" /><Relationship Id="rId3" Type="http://schemas.openxmlformats.org/officeDocument/2006/relationships/hyperlink" Target="file:///Users/zheli/Desktop/AI4MATH/lean/lean_zju/LeanZju/D3/D3_02_AddGroup_Group.lean" TargetMode="External" /></Relationships>
</file>

<file path=ppt/slides/_rels/slide40.xml.rels><?xml version='1.0' encoding='utf-8'?>
<Relationships xmlns="http://schemas.openxmlformats.org/package/2006/relationships"><Relationship Id="rId2" Type="http://schemas.openxmlformats.org/officeDocument/2006/relationships/notesSlide" Target="../notesSlides/notesSlide40.xml" /><Relationship Id="rId1" Type="http://schemas.openxmlformats.org/officeDocument/2006/relationships/slideLayout" Target="../slideLayouts/slideLayout1.xml" /><Relationship Id="rId3" Type="http://schemas.openxmlformats.org/officeDocument/2006/relationships/hyperlink" Target="file:///Users/zheli/Desktop/AI4MATH/lean/lean_zju/LeanZju/D3/D3_15_AI_Examples.lean" TargetMode="External" 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'1.0' encoding='utf-8'?>
<Relationships xmlns="http://schemas.openxmlformats.org/package/2006/relationships"><Relationship Id="rId2" Type="http://schemas.openxmlformats.org/officeDocument/2006/relationships/notesSlide" Target="../notesSlides/notesSlide44.xml" /><Relationship Id="rId1" Type="http://schemas.openxmlformats.org/officeDocument/2006/relationships/slideLayout" Target="../slideLayouts/slideLayout1.xml" /><Relationship Id="rId3" Type="http://schemas.openxmlformats.org/officeDocument/2006/relationships/hyperlink" Target="file:///Users/zheli/Desktop/AI4MATH/lean/lean_zju/LeanZju/D3/D3_14_Finset_SimpleGraph.lean" TargetMode="External" /></Relationships>
</file>

<file path=ppt/slides/_rels/slide45.xml.rels><?xml version='1.0' encoding='utf-8'?>
<Relationships xmlns="http://schemas.openxmlformats.org/package/2006/relationships"><Relationship Id="rId2" Type="http://schemas.openxmlformats.org/officeDocument/2006/relationships/notesSlide" Target="../notesSlides/notesSlide45.xml" /><Relationship Id="rId1" Type="http://schemas.openxmlformats.org/officeDocument/2006/relationships/slideLayout" Target="../slideLayouts/slideLayout1.xml" /><Relationship Id="rId3" Type="http://schemas.openxmlformats.org/officeDocument/2006/relationships/hyperlink" Target="file:///Users/zheli/Desktop/AI4MATH/lean/lean_zju/LeanZju/D3/D3_14_Finset_SimpleGraph.lean" TargetMode="External" 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'1.0' encoding='utf-8'?>
<Relationships xmlns="http://schemas.openxmlformats.org/package/2006/relationships"><Relationship Id="rId2" Type="http://schemas.openxmlformats.org/officeDocument/2006/relationships/notesSlide" Target="../notesSlides/notesSlide47.xml" /><Relationship Id="rId1" Type="http://schemas.openxmlformats.org/officeDocument/2006/relationships/slideLayout" Target="../slideLayouts/slideLayout1.xml" /><Relationship Id="rId3" Type="http://schemas.openxmlformats.org/officeDocument/2006/relationships/hyperlink" Target="file:///Users/zheli/Desktop/AI4MATH/lean/lean_zju/LeanZju/D3/D3_14_Finset_SimpleGraph.lean" TargetMode="External" /></Relationships>
</file>

<file path=ppt/slides/_rels/slide48.xml.rels><?xml version='1.0' encoding='utf-8'?>
<Relationships xmlns="http://schemas.openxmlformats.org/package/2006/relationships"><Relationship Id="rId2" Type="http://schemas.openxmlformats.org/officeDocument/2006/relationships/notesSlide" Target="../notesSlides/notesSlide48.xml" /><Relationship Id="rId1" Type="http://schemas.openxmlformats.org/officeDocument/2006/relationships/slideLayout" Target="../slideLayouts/slideLayout1.xml" /><Relationship Id="rId3" Type="http://schemas.openxmlformats.org/officeDocument/2006/relationships/hyperlink" Target="file:///Users/zheli/Desktop/AI4MATH/lean/lean_zju/LeanZju/D3/D3_14_Finset_SimpleGraph.lean" TargetMode="External" /></Relationships>
</file>

<file path=ppt/slides/_rels/slide49.xml.rels><?xml version='1.0' encoding='utf-8'?>
<Relationships xmlns="http://schemas.openxmlformats.org/package/2006/relationships"><Relationship Id="rId2" Type="http://schemas.openxmlformats.org/officeDocument/2006/relationships/notesSlide" Target="../notesSlides/notesSlide49.xml" /><Relationship Id="rId1" Type="http://schemas.openxmlformats.org/officeDocument/2006/relationships/slideLayout" Target="../slideLayouts/slideLayout1.xml" /><Relationship Id="rId3" Type="http://schemas.openxmlformats.org/officeDocument/2006/relationships/hyperlink" Target="file:///Users/zheli/Desktop/AI4MATH/lean/lean_zju/LeanZju/D3/D3_14_Finset_SimpleGraph.lean" TargetMode="External" /></Relationships>
</file>

<file path=ppt/slides/_rels/slide5.xml.rels><?xml version='1.0' encoding='utf-8'?>
<Relationships xmlns="http://schemas.openxmlformats.org/package/2006/relationships"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1.xml" /><Relationship Id="rId3" Type="http://schemas.openxmlformats.org/officeDocument/2006/relationships/hyperlink" Target="file:///Users/zheli/Desktop/AI4MATH/lean/lean_zju/LeanZju/D3/D3_02_AddGroup_Group.lean" TargetMode="External" 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'1.0' encoding='utf-8'?>
<Relationships xmlns="http://schemas.openxmlformats.org/package/2006/relationships"><Relationship Id="rId2" Type="http://schemas.openxmlformats.org/officeDocument/2006/relationships/notesSlide" Target="../notesSlides/notesSlide7.xml" /><Relationship Id="rId1" Type="http://schemas.openxmlformats.org/officeDocument/2006/relationships/slideLayout" Target="../slideLayouts/slideLayout1.xml" /><Relationship Id="rId3" Type="http://schemas.openxmlformats.org/officeDocument/2006/relationships/hyperlink" Target="file:///Users/zheli/Desktop/AI4MATH/lean/lean_zju/LeanZju/D3/D3_04_Group_Instance.lean" TargetMode="External" /></Relationships>
</file>

<file path=ppt/slides/_rels/slide8.xml.rels><?xml version='1.0' encoding='utf-8'?>
<Relationships xmlns="http://schemas.openxmlformats.org/package/2006/relationships"><Relationship Id="rId2" Type="http://schemas.openxmlformats.org/officeDocument/2006/relationships/notesSlide" Target="../notesSlides/notesSlide8.xml" /><Relationship Id="rId1" Type="http://schemas.openxmlformats.org/officeDocument/2006/relationships/slideLayout" Target="../slideLayouts/slideLayout1.xml" /><Relationship Id="rId3" Type="http://schemas.openxmlformats.org/officeDocument/2006/relationships/hyperlink" Target="file:///Users/zheli/Desktop/AI4MATH/lean/lean_zju/LeanZju/D3/D3_04_Group_Instance.lean" TargetMode="External" /></Relationships>
</file>

<file path=ppt/slides/_rels/slide9.xml.rels><?xml version='1.0' encoding='utf-8'?>
<Relationships xmlns="http://schemas.openxmlformats.org/package/2006/relationships"><Relationship Id="rId2" Type="http://schemas.openxmlformats.org/officeDocument/2006/relationships/notesSlide" Target="../notesSlides/notesSlide9.xml" /><Relationship Id="rId1" Type="http://schemas.openxmlformats.org/officeDocument/2006/relationships/slideLayout" Target="../slideLayouts/slideLayout1.xml" /><Relationship Id="rId3" Type="http://schemas.openxmlformats.org/officeDocument/2006/relationships/hyperlink" Target="file:///Users/zheli/Desktop/AI4MATH/lean/lean_zju/LeanZju/D3/D3_03_Subtype.lean" TargetMode="External" /></Relationships>
</file>

<file path=ppt/slides/slide1.xml><?xml version="1.0" encoding="utf-8"?>
<p:sld xmlns:a="http://schemas.openxmlformats.org/drawingml/2006/main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85800" y="1000125"/>
            <a:ext cx="666750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4350" b="1">
                <a:solidFill>
                  <a:srgbClr val="111827"/>
                </a:solidFill>
              </a:defRPr>
            </a:pPr>
            <a:r>
              <a:rPr sz="4350" b="1">
                <a:solidFill>
                  <a:srgbClr val="111827"/>
                </a:solidFill>
              </a:rPr>
              <a:t>Lean 与 AI</a:t>
            </a:r>
            <a:endParaRPr sz="4350" b="1">
              <a:solidFill>
                <a:srgbClr val="111827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1866900"/>
            <a:ext cx="85725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550" b="1">
                <a:solidFill>
                  <a:srgbClr val="174A7C"/>
                </a:solidFill>
              </a:defRPr>
            </a:pPr>
            <a:r>
              <a:rPr sz="2550" b="1">
                <a:solidFill>
                  <a:srgbClr val="174A7C"/>
                </a:solidFill>
              </a:rPr>
              <a:t>从 instance 到可检查的形式化代码</a:t>
            </a:r>
            <a:endParaRPr sz="2550" b="1">
              <a:solidFill>
                <a:srgbClr val="174A7C"/>
              </a:solidFill>
            </a:endParaRPr>
          </a:p>
        </p:txBody>
      </p:sp>
      <p:sp>
        <p:nvSpPr>
          <p:cNvPr id="4" name="圆角矩形 3"/>
          <p:cNvSpPr>
            <a:spLocks noGrp="1"/>
          </p:cNvSpPr>
          <p:nvPr/>
        </p:nvSpPr>
        <p:spPr>
          <a:xfrm>
            <a:off x="685800" y="4000500"/>
            <a:ext cx="6858000" cy="914400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9525">
            <a:solidFill>
              <a:srgbClr val="D8E2EC"/>
            </a:solidFill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933450" y="4267200"/>
            <a:ext cx="6381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>
                <a:solidFill>
                  <a:srgbClr val="227A57"/>
                </a:solidFill>
              </a:defRPr>
            </a:pPr>
            <a:r>
              <a:rPr sz="1800" b="1">
                <a:solidFill>
                  <a:srgbClr val="227A57"/>
                </a:solidFill>
              </a:rPr>
              <a:t>今天抓住一条主线：结构实例、Mathlib 检索、AI 草稿怎样一起变成可检查证明。</a:t>
            </a:r>
            <a:endParaRPr sz="1800" b="1">
              <a:solidFill>
                <a:srgbClr val="227A57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685800" y="6486525"/>
            <a:ext cx="3429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LeanZju D3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11125200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1</a:t>
            </a:r>
            <a:endParaRPr sz="1200" b="0">
              <a:solidFill>
                <a:srgbClr val="6B728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85800" y="323850"/>
            <a:ext cx="7239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F6FB2"/>
                </a:solidFill>
              </a:defRPr>
            </a:pPr>
            <a:r>
              <a:rPr sz="1200" b="1">
                <a:solidFill>
                  <a:srgbClr val="1F6FB2"/>
                </a:solidFill>
              </a:rPr>
              <a:t>Group 下的子结构</a:t>
            </a:r>
            <a:endParaRPr sz="1200" b="1">
              <a:solidFill>
                <a:srgbClr val="1F6FB2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666750"/>
            <a:ext cx="10096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111827"/>
                </a:solidFill>
              </a:defRPr>
            </a:pPr>
            <a:r>
              <a:rPr sz="2850" b="1">
                <a:solidFill>
                  <a:srgbClr val="111827"/>
                </a:solidFill>
              </a:rPr>
              <a:t>Subgroup = carrier 谓词 + 群运算封闭性</a:t>
            </a:r>
            <a:endParaRPr sz="2850" b="1">
              <a:solidFill>
                <a:srgbClr val="111827"/>
              </a:solidFill>
            </a:endParaRPr>
          </a:p>
        </p:txBody>
      </p:sp>
      <p:sp>
        <p:nvSpPr>
          <p:cNvPr id="4" name="圆角矩形 3"/>
          <p:cNvSpPr>
            <a:spLocks noGrp="1"/>
          </p:cNvSpPr>
          <p:nvPr/>
        </p:nvSpPr>
        <p:spPr>
          <a:xfrm>
            <a:off x="762000" y="1333500"/>
            <a:ext cx="6667500" cy="3429000"/>
          </a:xfrm>
          <a:prstGeom prst="roundRect">
            <a:avLst>
              <a:gd name="adj" fmla="val 1111"/>
            </a:avLst>
          </a:prstGeom>
          <a:solidFill>
            <a:srgbClr val="F6F8FB"/>
          </a:solidFill>
          <a:ln w="9525">
            <a:solidFill>
              <a:srgbClr val="C9D6E3"/>
            </a:solidFill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933450" y="1466850"/>
            <a:ext cx="6324600" cy="3162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def oneSubgroup (G : Type*) [Group G] :</a:t>
            </a:r>
            <a:endParaRPr sz="1275" b="0">
              <a:solidFill>
                <a:srgbClr val="334155"/>
              </a:solidFill>
            </a:endParaRPr>
          </a:p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    Subgroup G where</a:t>
            </a:r>
            <a:endParaRPr sz="1275" b="0">
              <a:solidFill>
                <a:srgbClr val="334155"/>
              </a:solidFill>
            </a:endParaRPr>
          </a:p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  carrier := {g | g = 1}</a:t>
            </a:r>
            <a:endParaRPr sz="1275" b="0">
              <a:solidFill>
                <a:srgbClr val="334155"/>
              </a:solidFill>
            </a:endParaRPr>
          </a:p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  one_mem' := by</a:t>
            </a:r>
            <a:endParaRPr sz="1275" b="0">
              <a:solidFill>
                <a:srgbClr val="334155"/>
              </a:solidFill>
            </a:endParaRPr>
          </a:p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    rfl</a:t>
            </a:r>
            <a:endParaRPr sz="1275" b="0">
              <a:solidFill>
                <a:srgbClr val="334155"/>
              </a:solidFill>
            </a:endParaRPr>
          </a:p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  mul_mem' := by</a:t>
            </a:r>
            <a:endParaRPr sz="1275" b="0">
              <a:solidFill>
                <a:srgbClr val="334155"/>
              </a:solidFill>
            </a:endParaRPr>
          </a:p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    intro a b ha hb</a:t>
            </a:r>
            <a:endParaRPr sz="1275" b="0">
              <a:solidFill>
                <a:srgbClr val="334155"/>
              </a:solidFill>
            </a:endParaRPr>
          </a:p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    rw [ha, hb]</a:t>
            </a:r>
            <a:endParaRPr sz="1275" b="0">
              <a:solidFill>
                <a:srgbClr val="334155"/>
              </a:solidFill>
            </a:endParaRPr>
          </a:p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    simp</a:t>
            </a:r>
            <a:endParaRPr sz="1275" b="0">
              <a:solidFill>
                <a:srgbClr val="334155"/>
              </a:solidFill>
            </a:endParaRPr>
          </a:p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  inv_mem' := by</a:t>
            </a:r>
            <a:endParaRPr sz="1275" b="0">
              <a:solidFill>
                <a:srgbClr val="334155"/>
              </a:solidFill>
            </a:endParaRPr>
          </a:p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    intro a ha</a:t>
            </a:r>
            <a:endParaRPr sz="1275" b="0">
              <a:solidFill>
                <a:srgbClr val="334155"/>
              </a:solidFill>
            </a:endParaRPr>
          </a:p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    rw [ha]</a:t>
            </a:r>
            <a:endParaRPr sz="1275" b="0">
              <a:solidFill>
                <a:srgbClr val="334155"/>
              </a:solidFill>
            </a:endParaRPr>
          </a:p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    simp</a:t>
            </a:r>
            <a:endParaRPr sz="1275" b="0">
              <a:solidFill>
                <a:srgbClr val="334155"/>
              </a:solidFill>
            </a:endParaRPr>
          </a:p>
        </p:txBody>
      </p:sp>
      <p:sp>
        <p:nvSpPr>
          <p:cNvPr id="6" name="圆角矩形 5"/>
          <p:cNvSpPr>
            <a:spLocks noGrp="1"/>
          </p:cNvSpPr>
          <p:nvPr/>
        </p:nvSpPr>
        <p:spPr>
          <a:xfrm>
            <a:off x="7905750" y="1428750"/>
            <a:ext cx="3286125" cy="314325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9525">
            <a:solidFill>
              <a:srgbClr val="D8E2EC"/>
            </a:solidFill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8172450" y="1733550"/>
            <a:ext cx="2762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227A57"/>
                </a:solidFill>
              </a:defRPr>
            </a:pPr>
            <a:r>
              <a:rPr sz="1875" b="1">
                <a:solidFill>
                  <a:srgbClr val="227A57"/>
                </a:solidFill>
              </a:rPr>
              <a:t>字段逐条检查</a:t>
            </a:r>
            <a:endParaRPr sz="1875" b="1">
              <a:solidFill>
                <a:srgbClr val="227A57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8172450" y="2286000"/>
            <a:ext cx="2714625" cy="1333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111827"/>
                </a:solidFill>
              </a:defRPr>
            </a:pPr>
            <a:r>
              <a:rPr sz="1350" b="0">
                <a:solidFill>
                  <a:srgbClr val="111827"/>
                </a:solidFill>
              </a:rPr>
              <a:t>1. `carrier`：哪些 `g : G` 属于子群</a:t>
            </a:r>
            <a:endParaRPr sz="1350" b="0">
              <a:solidFill>
                <a:srgbClr val="111827"/>
              </a:solidFill>
            </a:endParaRPr>
          </a:p>
          <a:p>
            <a:pPr algn="l">
              <a:defRPr sz="1350" b="0">
                <a:solidFill>
                  <a:srgbClr val="111827"/>
                </a:solidFill>
              </a:defRPr>
            </a:pPr>
            <a:r>
              <a:rPr sz="1350" b="0">
                <a:solidFill>
                  <a:srgbClr val="111827"/>
                </a:solidFill>
              </a:rPr>
              <a:t>2. `one_mem'`：单位元属于它</a:t>
            </a:r>
            <a:endParaRPr sz="1350" b="0">
              <a:solidFill>
                <a:srgbClr val="111827"/>
              </a:solidFill>
            </a:endParaRPr>
          </a:p>
          <a:p>
            <a:pPr algn="l">
              <a:defRPr sz="1350" b="0">
                <a:solidFill>
                  <a:srgbClr val="111827"/>
                </a:solidFill>
              </a:defRPr>
            </a:pPr>
            <a:r>
              <a:rPr sz="1350" b="0">
                <a:solidFill>
                  <a:srgbClr val="111827"/>
                </a:solidFill>
              </a:rPr>
              <a:t>3. `mul_mem'`：乘法封闭</a:t>
            </a:r>
            <a:endParaRPr sz="1350" b="0">
              <a:solidFill>
                <a:srgbClr val="111827"/>
              </a:solidFill>
            </a:endParaRPr>
          </a:p>
          <a:p>
            <a:pPr algn="l">
              <a:defRPr sz="1350" b="0">
                <a:solidFill>
                  <a:srgbClr val="111827"/>
                </a:solidFill>
              </a:defRPr>
            </a:pPr>
            <a:r>
              <a:rPr sz="1350" b="0">
                <a:solidFill>
                  <a:srgbClr val="111827"/>
                </a:solidFill>
              </a:rPr>
              <a:t>4. `inv_mem'`：逆元封闭</a:t>
            </a:r>
            <a:endParaRPr sz="1350" b="0">
              <a:solidFill>
                <a:srgbClr val="111827"/>
              </a:solidFill>
            </a:endParaRPr>
          </a:p>
          <a:p>
            <a:pPr algn="l">
              <a:defRPr sz="1350" b="0">
                <a:solidFill>
                  <a:srgbClr val="111827"/>
                </a:solidFill>
              </a:defRPr>
            </a:pPr>
            <a:r>
              <a:rPr sz="1350" b="0">
                <a:solidFill>
                  <a:srgbClr val="111827"/>
                </a:solidFill>
              </a:rPr>
              <a:t>5. Mathlib 给子类型上的群结构</a:t>
            </a:r>
            <a:endParaRPr sz="1350" b="0">
              <a:solidFill>
                <a:srgbClr val="111827"/>
              </a:solidFill>
            </a:endParaRPr>
          </a:p>
        </p:txBody>
      </p:sp>
      <p:sp>
        <p:nvSpPr>
          <p:cNvPr id="9" name="圆角矩形 8"/>
          <p:cNvSpPr>
            <a:spLocks noGrp="1"/>
          </p:cNvSpPr>
          <p:nvPr/>
        </p:nvSpPr>
        <p:spPr>
          <a:xfrm>
            <a:off x="1428750" y="5191125"/>
            <a:ext cx="9334500" cy="552450"/>
          </a:xfrm>
          <a:prstGeom prst="roundRect">
            <a:avLst>
              <a:gd name="adj" fmla="val 6897"/>
            </a:avLst>
          </a:prstGeom>
          <a:solidFill>
            <a:srgbClr val="F6F8FB"/>
          </a:solidFill>
          <a:ln w="9525">
            <a:solidFill>
              <a:srgbClr val="C9D6E3"/>
            </a:solidFill>
            <a:prstDash val="solid"/>
          </a:ln>
        </p:spPr>
      </p:sp>
      <p:sp>
        <p:nvSpPr>
          <p:cNvPr id="10" name="矩形 9"/>
          <p:cNvSpPr>
            <a:spLocks noGrp="1"/>
          </p:cNvSpPr>
          <p:nvPr/>
        </p:nvSpPr>
        <p:spPr>
          <a:xfrm>
            <a:off x="1600200" y="5324475"/>
            <a:ext cx="89916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example (G : Type*) [Group G] (x : oneSubgroup G) :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  (x : G) = 1 := x.property</a:t>
            </a:r>
            <a:endParaRPr sz="1200" b="0">
              <a:solidFill>
                <a:srgbClr val="334155"/>
              </a:solidFill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685800" y="6486525"/>
            <a:ext cx="3429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LeanZju D3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11125200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10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3" name="lean-link-10">
            <a:hlinkClick r:id="rId3" tooltip="D3_05_Subgroup"/>
          </p:cNvPr>
          <p:cNvSpPr txBox="1"/>
          <p:nvPr/>
        </p:nvSpPr>
        <p:spPr>
          <a:xfrm>
            <a:off x="8858250" y="266700"/>
            <a:ext cx="2381250" cy="28575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1F6FB2"/>
            </a:solidFill>
          </a:ln>
        </p:spPr>
        <p:txBody>
          <a:bodyPr wrap="none" lIns="0" tIns="0" rIns="0" bIns="0" anchor="ctr"/>
          <a:lstStyle/>
          <a:p>
            <a:pPr algn="ctr"/>
            <a:r>
              <a:rPr lang="en-US" sz="900" b="1">
                <a:solidFill>
                  <a:srgbClr val="1F6FB2"/>
                </a:solidFill>
                <a:latin typeface="Arial"/>
                <a:hlinkClick r:id="rId3" tooltip="D3_05_Subgroup"/>
              </a:rPr>
              <a:t>Open Lean</a:t>
            </a:r>
            <a:endParaRPr lang="en-US" sz="9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85800" y="323850"/>
            <a:ext cx="7239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F6FB2"/>
                </a:solidFill>
              </a:defRPr>
            </a:pPr>
            <a:r>
              <a:rPr sz="1200" b="1">
                <a:solidFill>
                  <a:srgbClr val="1F6FB2"/>
                </a:solidFill>
              </a:rPr>
              <a:t>Ring / CommRing</a:t>
            </a:r>
            <a:endParaRPr sz="1200" b="1">
              <a:solidFill>
                <a:srgbClr val="1F6FB2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666750"/>
            <a:ext cx="10096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111827"/>
                </a:solidFill>
              </a:defRPr>
            </a:pPr>
            <a:r>
              <a:rPr sz="2850" b="1">
                <a:solidFill>
                  <a:srgbClr val="111827"/>
                </a:solidFill>
              </a:rPr>
              <a:t>Ring 条件更多，因为它同时有加法和乘法</a:t>
            </a:r>
            <a:endParaRPr sz="2850" b="1">
              <a:solidFill>
                <a:srgbClr val="111827"/>
              </a:solidFill>
            </a:endParaRPr>
          </a:p>
        </p:txBody>
      </p:sp>
      <p:graphicFrame>
        <p:nvGraphicFramePr>
          <p:cNvPr id="9" name="表格 8"/>
          <p:cNvGraphicFramePr/>
          <p:nvPr/>
        </p:nvGraphicFramePr>
        <p:xfrm>
          <a:off x="781050" y="1524000"/>
          <a:ext cx="10629900" cy="3143250"/>
        </p:xfrm>
        <a:graphic>
          <a:graphicData uri="http://schemas.openxmlformats.org/drawingml/2006/table">
            <a:tbl>
              <a:tblPr firstRow="1"/>
              <a:tblGrid>
                <a:gridCol w="1809750"/>
                <a:gridCol w="5334000"/>
                <a:gridCol w="3486150"/>
              </a:tblGrid>
              <a:tr h="628650">
                <a:tc>
                  <a:txBody>
                    <a:bodyPr/>
                    <a:lstStyle/>
                    <a:p>
                      <a:r>
                        <a:rPr sz="1425" b="1">
                          <a:solidFill>
                            <a:srgbClr val="174A7C"/>
                          </a:solidFill>
                        </a:rPr>
                        <a:t>部分</a:t>
                      </a:r>
                      <a:endParaRPr sz="1425" b="1">
                        <a:solidFill>
                          <a:srgbClr val="174A7C"/>
                        </a:solidFill>
                      </a:endParaRPr>
                    </a:p>
                  </a:txBody>
                  <a:tcPr>
                    <a:solidFill>
                      <a:srgbClr val="EEF4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25" b="1">
                          <a:solidFill>
                            <a:srgbClr val="174A7C"/>
                          </a:solidFill>
                        </a:rPr>
                        <a:t>要满足什么</a:t>
                      </a:r>
                      <a:endParaRPr sz="1425" b="1">
                        <a:solidFill>
                          <a:srgbClr val="174A7C"/>
                        </a:solidFill>
                      </a:endParaRPr>
                    </a:p>
                  </a:txBody>
                  <a:tcPr>
                    <a:solidFill>
                      <a:srgbClr val="EEF4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25" b="1">
                          <a:solidFill>
                            <a:srgbClr val="174A7C"/>
                          </a:solidFill>
                        </a:rPr>
                        <a:t>Lean 中常见入口</a:t>
                      </a:r>
                      <a:endParaRPr sz="1425" b="1">
                        <a:solidFill>
                          <a:srgbClr val="174A7C"/>
                        </a:solidFill>
                      </a:endParaRPr>
                    </a:p>
                  </a:txBody>
                  <a:tcPr>
                    <a:solidFill>
                      <a:srgbClr val="EEF4FA"/>
                    </a:solidFill>
                  </a:tcPr>
                </a:tc>
              </a:tr>
              <a:tr h="628650">
                <a:tc>
                  <a:txBody>
                    <a:bodyPr/>
                    <a:lstStyle/>
                    <a:p>
                      <a:r>
                        <a:rPr sz="1425">
                          <a:solidFill>
                            <a:srgbClr val="111827"/>
                          </a:solidFill>
                        </a:rPr>
                        <a:t>加法</a:t>
                      </a:r>
                      <a:endParaRPr sz="1425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25">
                          <a:solidFill>
                            <a:srgbClr val="111827"/>
                          </a:solidFill>
                        </a:rPr>
                        <a:t>交换群：`0`, `+`, `-`, 加法结合/交换/逆元</a:t>
                      </a:r>
                      <a:endParaRPr sz="1425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25">
                          <a:solidFill>
                            <a:srgbClr val="111827"/>
                          </a:solidFill>
                        </a:rPr>
                        <a:t>`AddCommGroup`</a:t>
                      </a:r>
                      <a:endParaRPr sz="1425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28650">
                <a:tc>
                  <a:txBody>
                    <a:bodyPr/>
                    <a:lstStyle/>
                    <a:p>
                      <a:r>
                        <a:rPr sz="1425">
                          <a:solidFill>
                            <a:srgbClr val="111827"/>
                          </a:solidFill>
                        </a:rPr>
                        <a:t>乘法</a:t>
                      </a:r>
                      <a:endParaRPr sz="1425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25">
                          <a:solidFill>
                            <a:srgbClr val="111827"/>
                          </a:solidFill>
                        </a:rPr>
                        <a:t>幺半群：`1`, `*`, 乘法结合/单位元</a:t>
                      </a:r>
                      <a:endParaRPr sz="1425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25">
                          <a:solidFill>
                            <a:srgbClr val="111827"/>
                          </a:solidFill>
                        </a:rPr>
                        <a:t>`Monoid`</a:t>
                      </a:r>
                      <a:endParaRPr sz="1425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28650">
                <a:tc>
                  <a:txBody>
                    <a:bodyPr/>
                    <a:lstStyle/>
                    <a:p>
                      <a:r>
                        <a:rPr sz="1425">
                          <a:solidFill>
                            <a:srgbClr val="111827"/>
                          </a:solidFill>
                        </a:rPr>
                        <a:t>相互作用</a:t>
                      </a:r>
                      <a:endParaRPr sz="1425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25">
                          <a:solidFill>
                            <a:srgbClr val="111827"/>
                          </a:solidFill>
                        </a:rPr>
                        <a:t>左右分配律，`0` 乘任何元素为 `0`</a:t>
                      </a:r>
                      <a:endParaRPr sz="1425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25">
                          <a:solidFill>
                            <a:srgbClr val="111827"/>
                          </a:solidFill>
                        </a:rPr>
                        <a:t>`left_distrib`, `right_distrib`</a:t>
                      </a:r>
                      <a:endParaRPr sz="1425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28650">
                <a:tc>
                  <a:txBody>
                    <a:bodyPr/>
                    <a:lstStyle/>
                    <a:p>
                      <a:r>
                        <a:rPr sz="1425">
                          <a:solidFill>
                            <a:srgbClr val="111827"/>
                          </a:solidFill>
                        </a:rPr>
                        <a:t>交换环</a:t>
                      </a:r>
                      <a:endParaRPr sz="1425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25">
                          <a:solidFill>
                            <a:srgbClr val="111827"/>
                          </a:solidFill>
                        </a:rPr>
                        <a:t>再加乘法交换律</a:t>
                      </a:r>
                      <a:endParaRPr sz="1425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25">
                          <a:solidFill>
                            <a:srgbClr val="111827"/>
                          </a:solidFill>
                        </a:rPr>
                        <a:t>`CommRing` / `mul_comm`</a:t>
                      </a:r>
                      <a:endParaRPr sz="1425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矩形 3"/>
          <p:cNvSpPr>
            <a:spLocks noGrp="1"/>
          </p:cNvSpPr>
          <p:nvPr/>
        </p:nvSpPr>
        <p:spPr>
          <a:xfrm>
            <a:off x="1190625" y="5238750"/>
            <a:ext cx="9620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>
                <a:solidFill>
                  <a:srgbClr val="174A7C"/>
                </a:solidFill>
              </a:defRPr>
            </a:pPr>
            <a:r>
              <a:rPr sz="1800" b="1">
                <a:solidFill>
                  <a:srgbClr val="174A7C"/>
                </a:solidFill>
              </a:rPr>
              <a:t>`Ring` 的完整字段很多，课堂重点是：每个符号对应数据，每条代数律对应证明。</a:t>
            </a:r>
            <a:endParaRPr sz="1800" b="1">
              <a:solidFill>
                <a:srgbClr val="174A7C"/>
              </a:solidFill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685800" y="6486525"/>
            <a:ext cx="3429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LeanZju D3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11125200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11</a:t>
            </a:r>
            <a:endParaRPr sz="1200" b="0">
              <a:solidFill>
                <a:srgbClr val="6B728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85800" y="323850"/>
            <a:ext cx="7239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F6FB2"/>
                </a:solidFill>
              </a:defRPr>
            </a:pPr>
            <a:r>
              <a:rPr sz="1200" b="1">
                <a:solidFill>
                  <a:srgbClr val="1F6FB2"/>
                </a:solidFill>
              </a:rPr>
              <a:t>PairInt</a:t>
            </a:r>
            <a:endParaRPr sz="1200" b="1">
              <a:solidFill>
                <a:srgbClr val="1F6FB2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666750"/>
            <a:ext cx="10096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111827"/>
                </a:solidFill>
              </a:defRPr>
            </a:pPr>
            <a:r>
              <a:rPr sz="2850" b="1">
                <a:solidFill>
                  <a:srgbClr val="111827"/>
                </a:solidFill>
              </a:rPr>
              <a:t>Ring instance 常用策略：沿等价迁移结构</a:t>
            </a:r>
            <a:endParaRPr sz="2850" b="1">
              <a:solidFill>
                <a:srgbClr val="111827"/>
              </a:solidFill>
            </a:endParaRPr>
          </a:p>
        </p:txBody>
      </p:sp>
      <p:sp>
        <p:nvSpPr>
          <p:cNvPr id="4" name="圆角矩形 3"/>
          <p:cNvSpPr>
            <a:spLocks noGrp="1"/>
          </p:cNvSpPr>
          <p:nvPr/>
        </p:nvSpPr>
        <p:spPr>
          <a:xfrm>
            <a:off x="742950" y="1352550"/>
            <a:ext cx="7239000" cy="4095750"/>
          </a:xfrm>
          <a:prstGeom prst="roundRect">
            <a:avLst>
              <a:gd name="adj" fmla="val 930"/>
            </a:avLst>
          </a:prstGeom>
          <a:solidFill>
            <a:srgbClr val="F6F8FB"/>
          </a:solidFill>
          <a:ln w="9525">
            <a:solidFill>
              <a:srgbClr val="C9D6E3"/>
            </a:solidFill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914400" y="1485900"/>
            <a:ext cx="6896100" cy="3829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@[ext]</a:t>
            </a:r>
            <a:endParaRPr sz="1275" b="0">
              <a:solidFill>
                <a:srgbClr val="334155"/>
              </a:solidFill>
            </a:endParaRPr>
          </a:p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structure PairInt where</a:t>
            </a:r>
            <a:endParaRPr sz="1275" b="0">
              <a:solidFill>
                <a:srgbClr val="334155"/>
              </a:solidFill>
            </a:endParaRPr>
          </a:p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  x : Int</a:t>
            </a:r>
            <a:endParaRPr sz="1275" b="0">
              <a:solidFill>
                <a:srgbClr val="334155"/>
              </a:solidFill>
            </a:endParaRPr>
          </a:p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  y : Int</a:t>
            </a:r>
            <a:endParaRPr sz="1275" b="0">
              <a:solidFill>
                <a:srgbClr val="334155"/>
              </a:solidFill>
            </a:endParaRPr>
          </a:p>
          <a:p>
            <a:endParaRPr sz="1275"/>
          </a:p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def equivProd : PairInt ≃ Int × Int where</a:t>
            </a:r>
            <a:endParaRPr sz="1275" b="0">
              <a:solidFill>
                <a:srgbClr val="334155"/>
              </a:solidFill>
            </a:endParaRPr>
          </a:p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  toFun p := (p.x, p.y)</a:t>
            </a:r>
            <a:endParaRPr sz="1275" b="0">
              <a:solidFill>
                <a:srgbClr val="334155"/>
              </a:solidFill>
            </a:endParaRPr>
          </a:p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  invFun q := ⟨q.1, q.2⟩</a:t>
            </a:r>
            <a:endParaRPr sz="1275" b="0">
              <a:solidFill>
                <a:srgbClr val="334155"/>
              </a:solidFill>
            </a:endParaRPr>
          </a:p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  left_inv := by intro p; ext &lt;;&gt; rfl</a:t>
            </a:r>
            <a:endParaRPr sz="1275" b="0">
              <a:solidFill>
                <a:srgbClr val="334155"/>
              </a:solidFill>
            </a:endParaRPr>
          </a:p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  right_inv := by intro q; cases q; rfl</a:t>
            </a:r>
            <a:endParaRPr sz="1275" b="0">
              <a:solidFill>
                <a:srgbClr val="334155"/>
              </a:solidFill>
            </a:endParaRPr>
          </a:p>
          <a:p>
            <a:endParaRPr sz="1275"/>
          </a:p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instance : CommRing PairInt :=</a:t>
            </a:r>
            <a:endParaRPr sz="1275" b="0">
              <a:solidFill>
                <a:srgbClr val="334155"/>
              </a:solidFill>
            </a:endParaRPr>
          </a:p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  equivProd.commRing</a:t>
            </a:r>
            <a:endParaRPr sz="1275" b="0">
              <a:solidFill>
                <a:srgbClr val="334155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8477250" y="1857375"/>
            <a:ext cx="2714625" cy="1714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>
                <a:solidFill>
                  <a:srgbClr val="111827"/>
                </a:solidFill>
              </a:defRPr>
            </a:pPr>
            <a:r>
              <a:rPr sz="1725" b="0">
                <a:solidFill>
                  <a:srgbClr val="111827"/>
                </a:solidFill>
              </a:rPr>
              <a:t>• `Int × Int` 已经有交换环结构</a:t>
            </a:r>
            <a:endParaRPr sz="1725" b="0">
              <a:solidFill>
                <a:srgbClr val="111827"/>
              </a:solidFill>
            </a:endParaRPr>
          </a:p>
          <a:p>
            <a:pPr algn="l">
              <a:defRPr sz="1725" b="0">
                <a:solidFill>
                  <a:srgbClr val="111827"/>
                </a:solidFill>
              </a:defRPr>
            </a:pPr>
            <a:r>
              <a:rPr sz="1725" b="0">
                <a:solidFill>
                  <a:srgbClr val="111827"/>
                </a:solidFill>
              </a:rPr>
              <a:t>• `PairInt` 与它等价</a:t>
            </a:r>
            <a:endParaRPr sz="1725" b="0">
              <a:solidFill>
                <a:srgbClr val="111827"/>
              </a:solidFill>
            </a:endParaRPr>
          </a:p>
          <a:p>
            <a:pPr algn="l">
              <a:defRPr sz="1725" b="0">
                <a:solidFill>
                  <a:srgbClr val="111827"/>
                </a:solidFill>
              </a:defRPr>
            </a:pPr>
            <a:r>
              <a:rPr sz="1725" b="0">
                <a:solidFill>
                  <a:srgbClr val="111827"/>
                </a:solidFill>
              </a:rPr>
              <a:t>• `Equiv.commRing` 负责迁移</a:t>
            </a:r>
            <a:endParaRPr sz="1725" b="0">
              <a:solidFill>
                <a:srgbClr val="111827"/>
              </a:solidFill>
            </a:endParaRPr>
          </a:p>
          <a:p>
            <a:pPr algn="l">
              <a:defRPr sz="1725" b="0">
                <a:solidFill>
                  <a:srgbClr val="111827"/>
                </a:solidFill>
              </a:defRPr>
            </a:pPr>
            <a:r>
              <a:rPr sz="1725" b="0">
                <a:solidFill>
                  <a:srgbClr val="111827"/>
                </a:solidFill>
              </a:rPr>
              <a:t>• 之后仍可逐条检查环定理</a:t>
            </a:r>
            <a:endParaRPr sz="1725" b="0">
              <a:solidFill>
                <a:srgbClr val="111827"/>
              </a:solidFill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685800" y="6486525"/>
            <a:ext cx="3429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LeanZju D3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11125200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12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9" name="lean-link-12">
            <a:hlinkClick r:id="rId3" tooltip="D3_06_Ring_Instance"/>
          </p:cNvPr>
          <p:cNvSpPr txBox="1"/>
          <p:nvPr/>
        </p:nvSpPr>
        <p:spPr>
          <a:xfrm>
            <a:off x="8858250" y="266700"/>
            <a:ext cx="2381250" cy="28575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1F6FB2"/>
            </a:solidFill>
          </a:ln>
        </p:spPr>
        <p:txBody>
          <a:bodyPr wrap="none" lIns="0" tIns="0" rIns="0" bIns="0" anchor="ctr"/>
          <a:lstStyle/>
          <a:p>
            <a:pPr algn="ctr"/>
            <a:r>
              <a:rPr lang="en-US" sz="900" b="1">
                <a:solidFill>
                  <a:srgbClr val="1F6FB2"/>
                </a:solidFill>
                <a:latin typeface="Arial"/>
                <a:hlinkClick r:id="rId3" tooltip="D3_06_Ring_Instance"/>
              </a:rPr>
              <a:t>Open Lean</a:t>
            </a:r>
            <a:endParaRPr lang="en-US" sz="9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85800" y="323850"/>
            <a:ext cx="7239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F6FB2"/>
                </a:solidFill>
              </a:defRPr>
            </a:pPr>
            <a:r>
              <a:rPr sz="1200" b="1">
                <a:solidFill>
                  <a:srgbClr val="1F6FB2"/>
                </a:solidFill>
              </a:rPr>
              <a:t>用 #check 和小定理</a:t>
            </a:r>
            <a:endParaRPr sz="1200" b="1">
              <a:solidFill>
                <a:srgbClr val="1F6FB2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666750"/>
            <a:ext cx="10096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111827"/>
                </a:solidFill>
              </a:defRPr>
            </a:pPr>
            <a:r>
              <a:rPr sz="2850" b="1">
                <a:solidFill>
                  <a:srgbClr val="111827"/>
                </a:solidFill>
              </a:rPr>
              <a:t>Ring 条件也可以逐条检查</a:t>
            </a:r>
            <a:endParaRPr sz="2850" b="1">
              <a:solidFill>
                <a:srgbClr val="111827"/>
              </a:solidFill>
            </a:endParaRPr>
          </a:p>
        </p:txBody>
      </p:sp>
      <p:sp>
        <p:nvSpPr>
          <p:cNvPr id="4" name="圆角矩形 3"/>
          <p:cNvSpPr>
            <a:spLocks noGrp="1"/>
          </p:cNvSpPr>
          <p:nvPr/>
        </p:nvSpPr>
        <p:spPr>
          <a:xfrm>
            <a:off x="704850" y="1352550"/>
            <a:ext cx="7239000" cy="4286250"/>
          </a:xfrm>
          <a:prstGeom prst="roundRect">
            <a:avLst>
              <a:gd name="adj" fmla="val 889"/>
            </a:avLst>
          </a:prstGeom>
          <a:solidFill>
            <a:srgbClr val="F6F8FB"/>
          </a:solidFill>
          <a:ln w="9525">
            <a:solidFill>
              <a:srgbClr val="C9D6E3"/>
            </a:solidFill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876300" y="1485900"/>
            <a:ext cx="6896100" cy="401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#synth CommRing PairInt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#check add_assoc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#check neg_add_cancel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#check left_distrib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#check right_distrib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#check mul_assoc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#check mul_comm</a:t>
            </a:r>
            <a:endParaRPr sz="1200" b="0">
              <a:solidFill>
                <a:srgbClr val="334155"/>
              </a:solidFill>
            </a:endParaRPr>
          </a:p>
          <a:p>
            <a:endParaRPr sz="1200"/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example (p q r : PairInt) :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  p * (q + r) = p * q + p * r := by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exact mul_add p q r</a:t>
            </a:r>
            <a:endParaRPr sz="1200" b="0">
              <a:solidFill>
                <a:srgbClr val="334155"/>
              </a:solidFill>
            </a:endParaRPr>
          </a:p>
          <a:p>
            <a:endParaRPr sz="1200"/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example (p q : PairInt) :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  (p + q)^2 = p^2 + 2*p*q + q^2 := by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ring</a:t>
            </a:r>
            <a:endParaRPr sz="1200" b="0">
              <a:solidFill>
                <a:srgbClr val="334155"/>
              </a:solidFill>
            </a:endParaRPr>
          </a:p>
        </p:txBody>
      </p:sp>
      <p:sp>
        <p:nvSpPr>
          <p:cNvPr id="6" name="圆角矩形 5"/>
          <p:cNvSpPr>
            <a:spLocks noGrp="1"/>
          </p:cNvSpPr>
          <p:nvPr/>
        </p:nvSpPr>
        <p:spPr>
          <a:xfrm>
            <a:off x="8334375" y="1790700"/>
            <a:ext cx="2905125" cy="247650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9525">
            <a:solidFill>
              <a:srgbClr val="D8E2EC"/>
            </a:solidFill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8620125" y="2076450"/>
            <a:ext cx="22860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>
                <a:solidFill>
                  <a:srgbClr val="174A7C"/>
                </a:solidFill>
              </a:defRPr>
            </a:pPr>
            <a:r>
              <a:rPr sz="1950" b="1">
                <a:solidFill>
                  <a:srgbClr val="174A7C"/>
                </a:solidFill>
              </a:rPr>
              <a:t>检查顺序</a:t>
            </a:r>
            <a:endParaRPr sz="1950" b="1">
              <a:solidFill>
                <a:srgbClr val="174A7C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8620125" y="2619375"/>
            <a:ext cx="2333625" cy="1238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>
                <a:solidFill>
                  <a:srgbClr val="111827"/>
                </a:solidFill>
              </a:defRPr>
            </a:pPr>
            <a:r>
              <a:rPr sz="1500" b="0">
                <a:solidFill>
                  <a:srgbClr val="111827"/>
                </a:solidFill>
              </a:rPr>
              <a:t>1. `#synth` 确认实例存在</a:t>
            </a:r>
            <a:endParaRPr sz="1500" b="0">
              <a:solidFill>
                <a:srgbClr val="111827"/>
              </a:solidFill>
            </a:endParaRPr>
          </a:p>
          <a:p>
            <a:pPr algn="l">
              <a:defRPr sz="1500" b="0">
                <a:solidFill>
                  <a:srgbClr val="111827"/>
                </a:solidFill>
              </a:defRPr>
            </a:pPr>
            <a:r>
              <a:rPr sz="1500" b="0">
                <a:solidFill>
                  <a:srgbClr val="111827"/>
                </a:solidFill>
              </a:rPr>
              <a:t>2. `#check` 看定理需要什么结构</a:t>
            </a:r>
            <a:endParaRPr sz="1500" b="0">
              <a:solidFill>
                <a:srgbClr val="111827"/>
              </a:solidFill>
            </a:endParaRPr>
          </a:p>
          <a:p>
            <a:pPr algn="l">
              <a:defRPr sz="1500" b="0">
                <a:solidFill>
                  <a:srgbClr val="111827"/>
                </a:solidFill>
              </a:defRPr>
            </a:pPr>
            <a:r>
              <a:rPr sz="1500" b="0">
                <a:solidFill>
                  <a:srgbClr val="111827"/>
                </a:solidFill>
              </a:rPr>
              <a:t>3. 用小定理验证字段效果</a:t>
            </a:r>
            <a:endParaRPr sz="1500" b="0">
              <a:solidFill>
                <a:srgbClr val="111827"/>
              </a:solidFill>
            </a:endParaRPr>
          </a:p>
          <a:p>
            <a:pPr algn="l">
              <a:defRPr sz="1500" b="0">
                <a:solidFill>
                  <a:srgbClr val="111827"/>
                </a:solidFill>
              </a:defRPr>
            </a:pPr>
            <a:r>
              <a:rPr sz="1500" b="0">
                <a:solidFill>
                  <a:srgbClr val="111827"/>
                </a:solidFill>
              </a:rPr>
              <a:t>4. `ring` 处理多项式整理</a:t>
            </a:r>
            <a:endParaRPr sz="1500" b="0">
              <a:solidFill>
                <a:srgbClr val="111827"/>
              </a:solidFill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685800" y="6486525"/>
            <a:ext cx="3429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LeanZju D3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11125200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13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1" name="lean-link-13">
            <a:hlinkClick r:id="rId3" tooltip="D3_06_Ring_Instance"/>
          </p:cNvPr>
          <p:cNvSpPr txBox="1"/>
          <p:nvPr/>
        </p:nvSpPr>
        <p:spPr>
          <a:xfrm>
            <a:off x="8858250" y="266700"/>
            <a:ext cx="2381250" cy="28575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1F6FB2"/>
            </a:solidFill>
          </a:ln>
        </p:spPr>
        <p:txBody>
          <a:bodyPr wrap="none" lIns="0" tIns="0" rIns="0" bIns="0" anchor="ctr"/>
          <a:lstStyle/>
          <a:p>
            <a:pPr algn="ctr"/>
            <a:r>
              <a:rPr lang="en-US" sz="900" b="1">
                <a:solidFill>
                  <a:srgbClr val="1F6FB2"/>
                </a:solidFill>
                <a:latin typeface="Arial"/>
                <a:hlinkClick r:id="rId3" tooltip="D3_06_Ring_Instance"/>
              </a:rPr>
              <a:t>Open Lean</a:t>
            </a:r>
            <a:endParaRPr lang="en-US" sz="9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85800" y="323850"/>
            <a:ext cx="7239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F6FB2"/>
                </a:solidFill>
              </a:defRPr>
            </a:pPr>
            <a:r>
              <a:rPr sz="1200" b="1">
                <a:solidFill>
                  <a:srgbClr val="1F6FB2"/>
                </a:solidFill>
              </a:rPr>
              <a:t>Ring 下的子结构</a:t>
            </a:r>
            <a:endParaRPr sz="1200" b="1">
              <a:solidFill>
                <a:srgbClr val="1F6FB2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666750"/>
            <a:ext cx="10096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111827"/>
                </a:solidFill>
              </a:defRPr>
            </a:pPr>
            <a:r>
              <a:rPr sz="2850" b="1">
                <a:solidFill>
                  <a:srgbClr val="111827"/>
                </a:solidFill>
              </a:rPr>
              <a:t>Subring 比 Subgroup 多检查加法和乘法封闭</a:t>
            </a:r>
            <a:endParaRPr sz="2850" b="1">
              <a:solidFill>
                <a:srgbClr val="111827"/>
              </a:solidFill>
            </a:endParaRPr>
          </a:p>
        </p:txBody>
      </p:sp>
      <p:sp>
        <p:nvSpPr>
          <p:cNvPr id="4" name="圆角矩形 3"/>
          <p:cNvSpPr>
            <a:spLocks noGrp="1"/>
          </p:cNvSpPr>
          <p:nvPr/>
        </p:nvSpPr>
        <p:spPr>
          <a:xfrm>
            <a:off x="619125" y="1333500"/>
            <a:ext cx="7000875" cy="3714750"/>
          </a:xfrm>
          <a:prstGeom prst="roundRect">
            <a:avLst>
              <a:gd name="adj" fmla="val 1026"/>
            </a:avLst>
          </a:prstGeom>
          <a:solidFill>
            <a:srgbClr val="F6F8FB"/>
          </a:solidFill>
          <a:ln w="9525">
            <a:solidFill>
              <a:srgbClr val="C9D6E3"/>
            </a:solidFill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790575" y="1466850"/>
            <a:ext cx="6657975" cy="3448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334155"/>
                </a:solidFill>
              </a:defRPr>
            </a:pPr>
            <a:r>
              <a:rPr sz="1125" b="0">
                <a:solidFill>
                  <a:srgbClr val="334155"/>
                </a:solidFill>
              </a:rPr>
              <a:t>def diagonalSubring : Subring (ℤ × ℤ) where</a:t>
            </a:r>
            <a:endParaRPr sz="1125" b="0">
              <a:solidFill>
                <a:srgbClr val="334155"/>
              </a:solidFill>
            </a:endParaRPr>
          </a:p>
          <a:p>
            <a:pPr algn="l">
              <a:defRPr sz="1125" b="0">
                <a:solidFill>
                  <a:srgbClr val="334155"/>
                </a:solidFill>
              </a:defRPr>
            </a:pPr>
            <a:r>
              <a:rPr sz="1125" b="0">
                <a:solidFill>
                  <a:srgbClr val="334155"/>
                </a:solidFill>
              </a:rPr>
              <a:t>  carrier := {p | p.1 = p.2}</a:t>
            </a:r>
            <a:endParaRPr sz="1125" b="0">
              <a:solidFill>
                <a:srgbClr val="334155"/>
              </a:solidFill>
            </a:endParaRPr>
          </a:p>
          <a:p>
            <a:pPr algn="l">
              <a:defRPr sz="1125" b="0">
                <a:solidFill>
                  <a:srgbClr val="334155"/>
                </a:solidFill>
              </a:defRPr>
            </a:pPr>
            <a:r>
              <a:rPr sz="1125" b="0">
                <a:solidFill>
                  <a:srgbClr val="334155"/>
                </a:solidFill>
              </a:rPr>
              <a:t>  zero_mem' := by simp</a:t>
            </a:r>
            <a:endParaRPr sz="1125" b="0">
              <a:solidFill>
                <a:srgbClr val="334155"/>
              </a:solidFill>
            </a:endParaRPr>
          </a:p>
          <a:p>
            <a:pPr algn="l">
              <a:defRPr sz="1125" b="0">
                <a:solidFill>
                  <a:srgbClr val="334155"/>
                </a:solidFill>
              </a:defRPr>
            </a:pPr>
            <a:r>
              <a:rPr sz="1125" b="0">
                <a:solidFill>
                  <a:srgbClr val="334155"/>
                </a:solidFill>
              </a:rPr>
              <a:t>  one_mem' := by simp</a:t>
            </a:r>
            <a:endParaRPr sz="1125" b="0">
              <a:solidFill>
                <a:srgbClr val="334155"/>
              </a:solidFill>
            </a:endParaRPr>
          </a:p>
          <a:p>
            <a:pPr algn="l">
              <a:defRPr sz="1125" b="0">
                <a:solidFill>
                  <a:srgbClr val="334155"/>
                </a:solidFill>
              </a:defRPr>
            </a:pPr>
            <a:r>
              <a:rPr sz="1125" b="0">
                <a:solidFill>
                  <a:srgbClr val="334155"/>
                </a:solidFill>
              </a:rPr>
              <a:t>  add_mem' := by</a:t>
            </a:r>
            <a:endParaRPr sz="1125" b="0">
              <a:solidFill>
                <a:srgbClr val="334155"/>
              </a:solidFill>
            </a:endParaRPr>
          </a:p>
          <a:p>
            <a:pPr algn="l">
              <a:defRPr sz="1125" b="0">
                <a:solidFill>
                  <a:srgbClr val="334155"/>
                </a:solidFill>
              </a:defRPr>
            </a:pPr>
            <a:r>
              <a:rPr sz="1125" b="0">
                <a:solidFill>
                  <a:srgbClr val="334155"/>
                </a:solidFill>
              </a:rPr>
              <a:t>    intro a b ha hb</a:t>
            </a:r>
            <a:endParaRPr sz="1125" b="0">
              <a:solidFill>
                <a:srgbClr val="334155"/>
              </a:solidFill>
            </a:endParaRPr>
          </a:p>
          <a:p>
            <a:pPr algn="l">
              <a:defRPr sz="1125" b="0">
                <a:solidFill>
                  <a:srgbClr val="334155"/>
                </a:solidFill>
              </a:defRPr>
            </a:pPr>
            <a:r>
              <a:rPr sz="1125" b="0">
                <a:solidFill>
                  <a:srgbClr val="334155"/>
                </a:solidFill>
              </a:rPr>
              <a:t>    simp at ha hb ⊢</a:t>
            </a:r>
            <a:endParaRPr sz="1125" b="0">
              <a:solidFill>
                <a:srgbClr val="334155"/>
              </a:solidFill>
            </a:endParaRPr>
          </a:p>
          <a:p>
            <a:pPr algn="l">
              <a:defRPr sz="1125" b="0">
                <a:solidFill>
                  <a:srgbClr val="334155"/>
                </a:solidFill>
              </a:defRPr>
            </a:pPr>
            <a:r>
              <a:rPr sz="1125" b="0">
                <a:solidFill>
                  <a:srgbClr val="334155"/>
                </a:solidFill>
              </a:rPr>
              <a:t>    rw [ha, hb]</a:t>
            </a:r>
            <a:endParaRPr sz="1125" b="0">
              <a:solidFill>
                <a:srgbClr val="334155"/>
              </a:solidFill>
            </a:endParaRPr>
          </a:p>
          <a:p>
            <a:pPr algn="l">
              <a:defRPr sz="1125" b="0">
                <a:solidFill>
                  <a:srgbClr val="334155"/>
                </a:solidFill>
              </a:defRPr>
            </a:pPr>
            <a:r>
              <a:rPr sz="1125" b="0">
                <a:solidFill>
                  <a:srgbClr val="334155"/>
                </a:solidFill>
              </a:rPr>
              <a:t>  neg_mem' := by</a:t>
            </a:r>
            <a:endParaRPr sz="1125" b="0">
              <a:solidFill>
                <a:srgbClr val="334155"/>
              </a:solidFill>
            </a:endParaRPr>
          </a:p>
          <a:p>
            <a:pPr algn="l">
              <a:defRPr sz="1125" b="0">
                <a:solidFill>
                  <a:srgbClr val="334155"/>
                </a:solidFill>
              </a:defRPr>
            </a:pPr>
            <a:r>
              <a:rPr sz="1125" b="0">
                <a:solidFill>
                  <a:srgbClr val="334155"/>
                </a:solidFill>
              </a:rPr>
              <a:t>    intro a ha</a:t>
            </a:r>
            <a:endParaRPr sz="1125" b="0">
              <a:solidFill>
                <a:srgbClr val="334155"/>
              </a:solidFill>
            </a:endParaRPr>
          </a:p>
          <a:p>
            <a:pPr algn="l">
              <a:defRPr sz="1125" b="0">
                <a:solidFill>
                  <a:srgbClr val="334155"/>
                </a:solidFill>
              </a:defRPr>
            </a:pPr>
            <a:r>
              <a:rPr sz="1125" b="0">
                <a:solidFill>
                  <a:srgbClr val="334155"/>
                </a:solidFill>
              </a:rPr>
              <a:t>    simp at ha ⊢</a:t>
            </a:r>
            <a:endParaRPr sz="1125" b="0">
              <a:solidFill>
                <a:srgbClr val="334155"/>
              </a:solidFill>
            </a:endParaRPr>
          </a:p>
          <a:p>
            <a:pPr algn="l">
              <a:defRPr sz="1125" b="0">
                <a:solidFill>
                  <a:srgbClr val="334155"/>
                </a:solidFill>
              </a:defRPr>
            </a:pPr>
            <a:r>
              <a:rPr sz="1125" b="0">
                <a:solidFill>
                  <a:srgbClr val="334155"/>
                </a:solidFill>
              </a:rPr>
              <a:t>    rw [ha]</a:t>
            </a:r>
            <a:endParaRPr sz="1125" b="0">
              <a:solidFill>
                <a:srgbClr val="334155"/>
              </a:solidFill>
            </a:endParaRPr>
          </a:p>
          <a:p>
            <a:pPr algn="l">
              <a:defRPr sz="1125" b="0">
                <a:solidFill>
                  <a:srgbClr val="334155"/>
                </a:solidFill>
              </a:defRPr>
            </a:pPr>
            <a:r>
              <a:rPr sz="1125" b="0">
                <a:solidFill>
                  <a:srgbClr val="334155"/>
                </a:solidFill>
              </a:rPr>
              <a:t>  mul_mem' := by</a:t>
            </a:r>
            <a:endParaRPr sz="1125" b="0">
              <a:solidFill>
                <a:srgbClr val="334155"/>
              </a:solidFill>
            </a:endParaRPr>
          </a:p>
          <a:p>
            <a:pPr algn="l">
              <a:defRPr sz="1125" b="0">
                <a:solidFill>
                  <a:srgbClr val="334155"/>
                </a:solidFill>
              </a:defRPr>
            </a:pPr>
            <a:r>
              <a:rPr sz="1125" b="0">
                <a:solidFill>
                  <a:srgbClr val="334155"/>
                </a:solidFill>
              </a:rPr>
              <a:t>    intro a b ha hb</a:t>
            </a:r>
            <a:endParaRPr sz="1125" b="0">
              <a:solidFill>
                <a:srgbClr val="334155"/>
              </a:solidFill>
            </a:endParaRPr>
          </a:p>
          <a:p>
            <a:pPr algn="l">
              <a:defRPr sz="1125" b="0">
                <a:solidFill>
                  <a:srgbClr val="334155"/>
                </a:solidFill>
              </a:defRPr>
            </a:pPr>
            <a:r>
              <a:rPr sz="1125" b="0">
                <a:solidFill>
                  <a:srgbClr val="334155"/>
                </a:solidFill>
              </a:rPr>
              <a:t>    simp at ha hb ⊢</a:t>
            </a:r>
            <a:endParaRPr sz="1125" b="0">
              <a:solidFill>
                <a:srgbClr val="334155"/>
              </a:solidFill>
            </a:endParaRPr>
          </a:p>
          <a:p>
            <a:pPr algn="l">
              <a:defRPr sz="1125" b="0">
                <a:solidFill>
                  <a:srgbClr val="334155"/>
                </a:solidFill>
              </a:defRPr>
            </a:pPr>
            <a:r>
              <a:rPr sz="1125" b="0">
                <a:solidFill>
                  <a:srgbClr val="334155"/>
                </a:solidFill>
              </a:rPr>
              <a:t>    rw [ha, hb]</a:t>
            </a:r>
            <a:endParaRPr sz="1125" b="0">
              <a:solidFill>
                <a:srgbClr val="334155"/>
              </a:solidFill>
            </a:endParaRPr>
          </a:p>
        </p:txBody>
      </p:sp>
      <p:sp>
        <p:nvSpPr>
          <p:cNvPr id="6" name="圆角矩形 5"/>
          <p:cNvSpPr>
            <a:spLocks noGrp="1"/>
          </p:cNvSpPr>
          <p:nvPr/>
        </p:nvSpPr>
        <p:spPr>
          <a:xfrm>
            <a:off x="7981950" y="1476375"/>
            <a:ext cx="3238500" cy="3333750"/>
          </a:xfrm>
          <a:prstGeom prst="roundRect">
            <a:avLst>
              <a:gd name="adj" fmla="val 1765"/>
            </a:avLst>
          </a:prstGeom>
          <a:solidFill>
            <a:srgbClr val="FFFFFF"/>
          </a:solidFill>
          <a:ln w="9525">
            <a:solidFill>
              <a:srgbClr val="D8E2EC"/>
            </a:solidFill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8248650" y="1790700"/>
            <a:ext cx="2714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227A57"/>
                </a:solidFill>
              </a:defRPr>
            </a:pPr>
            <a:r>
              <a:rPr sz="1875" b="1">
                <a:solidFill>
                  <a:srgbClr val="227A57"/>
                </a:solidFill>
              </a:rPr>
              <a:t>对角子环</a:t>
            </a:r>
            <a:endParaRPr sz="1875" b="1">
              <a:solidFill>
                <a:srgbClr val="227A57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8248650" y="2343150"/>
            <a:ext cx="266700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111827"/>
                </a:solidFill>
              </a:defRPr>
            </a:pPr>
            <a:r>
              <a:rPr sz="1350" b="0">
                <a:solidFill>
                  <a:srgbClr val="111827"/>
                </a:solidFill>
              </a:rPr>
              <a:t>• 元素是满足 `p.1 = p.2` 的 pair</a:t>
            </a:r>
            <a:endParaRPr sz="1350" b="0">
              <a:solidFill>
                <a:srgbClr val="111827"/>
              </a:solidFill>
            </a:endParaRPr>
          </a:p>
          <a:p>
            <a:pPr algn="l">
              <a:defRPr sz="1350" b="0">
                <a:solidFill>
                  <a:srgbClr val="111827"/>
                </a:solidFill>
              </a:defRPr>
            </a:pPr>
            <a:r>
              <a:rPr sz="1350" b="0">
                <a:solidFill>
                  <a:srgbClr val="111827"/>
                </a:solidFill>
              </a:rPr>
              <a:t>• `zero_mem'` 和 `one_mem'` 给常元</a:t>
            </a:r>
            <a:endParaRPr sz="1350" b="0">
              <a:solidFill>
                <a:srgbClr val="111827"/>
              </a:solidFill>
            </a:endParaRPr>
          </a:p>
          <a:p>
            <a:pPr algn="l">
              <a:defRPr sz="1350" b="0">
                <a:solidFill>
                  <a:srgbClr val="111827"/>
                </a:solidFill>
              </a:defRPr>
            </a:pPr>
            <a:r>
              <a:rPr sz="1350" b="0">
                <a:solidFill>
                  <a:srgbClr val="111827"/>
                </a:solidFill>
              </a:rPr>
              <a:t>• `add_mem'`, `neg_mem'`, `mul_mem'` 给封闭性</a:t>
            </a:r>
            <a:endParaRPr sz="1350" b="0">
              <a:solidFill>
                <a:srgbClr val="111827"/>
              </a:solidFill>
            </a:endParaRPr>
          </a:p>
          <a:p>
            <a:pPr algn="l">
              <a:defRPr sz="1350" b="0">
                <a:solidFill>
                  <a:srgbClr val="111827"/>
                </a:solidFill>
              </a:defRPr>
            </a:pPr>
            <a:r>
              <a:rPr sz="1350" b="0">
                <a:solidFill>
                  <a:srgbClr val="111827"/>
                </a:solidFill>
              </a:rPr>
              <a:t>• 元素有 `x.property`</a:t>
            </a:r>
            <a:endParaRPr sz="1350" b="0">
              <a:solidFill>
                <a:srgbClr val="111827"/>
              </a:solidFill>
            </a:endParaRPr>
          </a:p>
          <a:p>
            <a:pPr algn="l">
              <a:defRPr sz="1350" b="0">
                <a:solidFill>
                  <a:srgbClr val="111827"/>
                </a:solidFill>
              </a:defRPr>
            </a:pPr>
            <a:r>
              <a:rPr sz="1350" b="0">
                <a:solidFill>
                  <a:srgbClr val="111827"/>
                </a:solidFill>
              </a:rPr>
              <a:t>• 子类型自动有环结构</a:t>
            </a:r>
            <a:endParaRPr sz="1350" b="0">
              <a:solidFill>
                <a:srgbClr val="111827"/>
              </a:solidFill>
            </a:endParaRPr>
          </a:p>
        </p:txBody>
      </p:sp>
      <p:sp>
        <p:nvSpPr>
          <p:cNvPr id="9" name="圆角矩形 8"/>
          <p:cNvSpPr>
            <a:spLocks noGrp="1"/>
          </p:cNvSpPr>
          <p:nvPr/>
        </p:nvSpPr>
        <p:spPr>
          <a:xfrm>
            <a:off x="7905750" y="5191125"/>
            <a:ext cx="3333750" cy="628650"/>
          </a:xfrm>
          <a:prstGeom prst="roundRect">
            <a:avLst>
              <a:gd name="adj" fmla="val 6061"/>
            </a:avLst>
          </a:prstGeom>
          <a:solidFill>
            <a:srgbClr val="F6F8FB"/>
          </a:solidFill>
          <a:ln w="9525">
            <a:solidFill>
              <a:srgbClr val="C9D6E3"/>
            </a:solidFill>
            <a:prstDash val="solid"/>
          </a:ln>
        </p:spPr>
      </p:sp>
      <p:sp>
        <p:nvSpPr>
          <p:cNvPr id="10" name="矩形 9"/>
          <p:cNvSpPr>
            <a:spLocks noGrp="1"/>
          </p:cNvSpPr>
          <p:nvPr/>
        </p:nvSpPr>
        <p:spPr>
          <a:xfrm>
            <a:off x="8077200" y="5324475"/>
            <a:ext cx="29908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0">
                <a:solidFill>
                  <a:srgbClr val="334155"/>
                </a:solidFill>
              </a:defRPr>
            </a:pPr>
            <a:r>
              <a:rPr sz="975" b="0">
                <a:solidFill>
                  <a:srgbClr val="334155"/>
                </a:solidFill>
              </a:rPr>
              <a:t>example (x : diagonalSubring) :</a:t>
            </a:r>
            <a:endParaRPr sz="975" b="0">
              <a:solidFill>
                <a:srgbClr val="334155"/>
              </a:solidFill>
            </a:endParaRPr>
          </a:p>
          <a:p>
            <a:pPr algn="l">
              <a:defRPr sz="975" b="0">
                <a:solidFill>
                  <a:srgbClr val="334155"/>
                </a:solidFill>
              </a:defRPr>
            </a:pPr>
            <a:r>
              <a:rPr sz="975" b="0">
                <a:solidFill>
                  <a:srgbClr val="334155"/>
                </a:solidFill>
              </a:rPr>
              <a:t>    (x : ℤ × ℤ).1 = (x : ℤ × ℤ).2 := by</a:t>
            </a:r>
            <a:endParaRPr sz="975" b="0">
              <a:solidFill>
                <a:srgbClr val="334155"/>
              </a:solidFill>
            </a:endParaRPr>
          </a:p>
          <a:p>
            <a:pPr algn="l">
              <a:defRPr sz="975" b="0">
                <a:solidFill>
                  <a:srgbClr val="334155"/>
                </a:solidFill>
              </a:defRPr>
            </a:pPr>
            <a:r>
              <a:rPr sz="975" b="0">
                <a:solidFill>
                  <a:srgbClr val="334155"/>
                </a:solidFill>
              </a:rPr>
              <a:t>  exact x.property</a:t>
            </a:r>
            <a:endParaRPr sz="975" b="0">
              <a:solidFill>
                <a:srgbClr val="334155"/>
              </a:solidFill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685800" y="6486525"/>
            <a:ext cx="3429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LeanZju D3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11125200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14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3" name="lean-link-14">
            <a:hlinkClick r:id="rId3" tooltip="D3_07_Subring"/>
          </p:cNvPr>
          <p:cNvSpPr txBox="1"/>
          <p:nvPr/>
        </p:nvSpPr>
        <p:spPr>
          <a:xfrm>
            <a:off x="8858250" y="266700"/>
            <a:ext cx="2381250" cy="28575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1F6FB2"/>
            </a:solidFill>
          </a:ln>
        </p:spPr>
        <p:txBody>
          <a:bodyPr wrap="none" lIns="0" tIns="0" rIns="0" bIns="0" anchor="ctr"/>
          <a:lstStyle/>
          <a:p>
            <a:pPr algn="ctr"/>
            <a:r>
              <a:rPr lang="en-US" sz="900" b="1">
                <a:solidFill>
                  <a:srgbClr val="1F6FB2"/>
                </a:solidFill>
                <a:latin typeface="Arial"/>
                <a:hlinkClick r:id="rId3" tooltip="D3_07_Subring"/>
              </a:rPr>
              <a:t>Open Lean</a:t>
            </a:r>
            <a:endParaRPr lang="en-US" sz="9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85800" y="323850"/>
            <a:ext cx="7239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F6FB2"/>
                </a:solidFill>
              </a:defRPr>
            </a:pPr>
            <a:r>
              <a:rPr sz="1200" b="1">
                <a:solidFill>
                  <a:srgbClr val="1F6FB2"/>
                </a:solidFill>
              </a:rPr>
              <a:t>域的关键假设</a:t>
            </a:r>
            <a:endParaRPr sz="1200" b="1">
              <a:solidFill>
                <a:srgbClr val="1F6FB2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666750"/>
            <a:ext cx="10096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111827"/>
                </a:solidFill>
              </a:defRPr>
            </a:pPr>
            <a:r>
              <a:rPr sz="2850" b="1">
                <a:solidFill>
                  <a:srgbClr val="111827"/>
                </a:solidFill>
              </a:rPr>
              <a:t>Field = 交换环 + 非零元素可逆</a:t>
            </a:r>
            <a:endParaRPr sz="2850" b="1">
              <a:solidFill>
                <a:srgbClr val="111827"/>
              </a:solidFill>
            </a:endParaRPr>
          </a:p>
        </p:txBody>
      </p:sp>
      <p:graphicFrame>
        <p:nvGraphicFramePr>
          <p:cNvPr id="9" name="表格 8"/>
          <p:cNvGraphicFramePr/>
          <p:nvPr/>
        </p:nvGraphicFramePr>
        <p:xfrm>
          <a:off x="781050" y="1476375"/>
          <a:ext cx="10629900" cy="3667128"/>
        </p:xfrm>
        <a:graphic>
          <a:graphicData uri="http://schemas.openxmlformats.org/drawingml/2006/table">
            <a:tbl>
              <a:tblPr firstRow="1"/>
              <a:tblGrid>
                <a:gridCol w="2190750"/>
                <a:gridCol w="4095750"/>
                <a:gridCol w="4343400"/>
              </a:tblGrid>
              <a:tr h="611188">
                <a:tc>
                  <a:txBody>
                    <a:bodyPr/>
                    <a:lstStyle/>
                    <a:p>
                      <a:r>
                        <a:rPr sz="1350" b="1">
                          <a:solidFill>
                            <a:srgbClr val="174A7C"/>
                          </a:solidFill>
                        </a:rPr>
                        <a:t>条件</a:t>
                      </a:r>
                      <a:endParaRPr sz="1350" b="1">
                        <a:solidFill>
                          <a:srgbClr val="174A7C"/>
                        </a:solidFill>
                      </a:endParaRPr>
                    </a:p>
                  </a:txBody>
                  <a:tcPr>
                    <a:solidFill>
                      <a:srgbClr val="EEF4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1">
                          <a:solidFill>
                            <a:srgbClr val="174A7C"/>
                          </a:solidFill>
                        </a:rPr>
                        <a:t>数学含义</a:t>
                      </a:r>
                      <a:endParaRPr sz="1350" b="1">
                        <a:solidFill>
                          <a:srgbClr val="174A7C"/>
                        </a:solidFill>
                      </a:endParaRPr>
                    </a:p>
                  </a:txBody>
                  <a:tcPr>
                    <a:solidFill>
                      <a:srgbClr val="EEF4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1">
                          <a:solidFill>
                            <a:srgbClr val="174A7C"/>
                          </a:solidFill>
                        </a:rPr>
                        <a:t>Lean 里常见表现</a:t>
                      </a:r>
                      <a:endParaRPr sz="1350" b="1">
                        <a:solidFill>
                          <a:srgbClr val="174A7C"/>
                        </a:solidFill>
                      </a:endParaRPr>
                    </a:p>
                  </a:txBody>
                  <a:tcPr>
                    <a:solidFill>
                      <a:srgbClr val="EEF4FA"/>
                    </a:solidFill>
                  </a:tcPr>
                </a:tc>
              </a:tr>
              <a:tr h="611188"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`CommRing K`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先是交换环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`ring` 可用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11188"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`Nontrivial K`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至少有两个元素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`0 ≠ 1`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11188"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`inv`, `div`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逆元和除法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`x / y = x * y⁻¹`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11188"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`mul_inv_cancel`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非零元素有乘法逆元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需要假设 `x ≠ 0`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11188"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`inv_zero`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Lean 中约定 `0⁻¹ = 0`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让逆元函数全定义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矩形 3"/>
          <p:cNvSpPr>
            <a:spLocks noGrp="1"/>
          </p:cNvSpPr>
          <p:nvPr/>
        </p:nvSpPr>
        <p:spPr>
          <a:xfrm>
            <a:off x="1381125" y="5572125"/>
            <a:ext cx="9144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A33A3A"/>
                </a:solidFill>
              </a:defRPr>
            </a:pPr>
            <a:r>
              <a:rPr sz="1875" b="1">
                <a:solidFill>
                  <a:srgbClr val="A33A3A"/>
                </a:solidFill>
              </a:rPr>
              <a:t>最常见 AI 错误：把 `x / x = 1` 写成无条件命题。</a:t>
            </a:r>
            <a:endParaRPr sz="1875" b="1">
              <a:solidFill>
                <a:srgbClr val="A33A3A"/>
              </a:solidFill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685800" y="6486525"/>
            <a:ext cx="3429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LeanZju D3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11125200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15</a:t>
            </a:r>
            <a:endParaRPr sz="1200" b="0">
              <a:solidFill>
                <a:srgbClr val="6B728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85800" y="323850"/>
            <a:ext cx="7239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F6FB2"/>
                </a:solidFill>
              </a:defRPr>
            </a:pPr>
            <a:r>
              <a:rPr sz="1200" b="1">
                <a:solidFill>
                  <a:srgbClr val="1F6FB2"/>
                </a:solidFill>
              </a:rPr>
              <a:t>WrappedQ</a:t>
            </a:r>
            <a:endParaRPr sz="1200" b="1">
              <a:solidFill>
                <a:srgbClr val="1F6FB2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666750"/>
            <a:ext cx="10096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111827"/>
                </a:solidFill>
              </a:defRPr>
            </a:pPr>
            <a:r>
              <a:rPr sz="2850" b="1">
                <a:solidFill>
                  <a:srgbClr val="111827"/>
                </a:solidFill>
              </a:rPr>
              <a:t>例子：包装 Rat 得到一个 Field</a:t>
            </a:r>
            <a:endParaRPr sz="2850" b="1">
              <a:solidFill>
                <a:srgbClr val="111827"/>
              </a:solidFill>
            </a:endParaRPr>
          </a:p>
        </p:txBody>
      </p:sp>
      <p:sp>
        <p:nvSpPr>
          <p:cNvPr id="4" name="圆角矩形 3"/>
          <p:cNvSpPr>
            <a:spLocks noGrp="1"/>
          </p:cNvSpPr>
          <p:nvPr/>
        </p:nvSpPr>
        <p:spPr>
          <a:xfrm>
            <a:off x="762000" y="1352550"/>
            <a:ext cx="7239000" cy="4333875"/>
          </a:xfrm>
          <a:prstGeom prst="roundRect">
            <a:avLst>
              <a:gd name="adj" fmla="val 879"/>
            </a:avLst>
          </a:prstGeom>
          <a:solidFill>
            <a:srgbClr val="F6F8FB"/>
          </a:solidFill>
          <a:ln w="9525">
            <a:solidFill>
              <a:srgbClr val="C9D6E3"/>
            </a:solidFill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933450" y="1485900"/>
            <a:ext cx="6896100" cy="406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/>
          <a:lstStyle/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  <a:latin typeface="Menlo"/>
                <a:ea typeface="Menlo"/>
                <a:cs typeface="Menlo"/>
              </a:rPr>
              <a:t>@[ext]
structure WrappedQ where
  val : Rat
def equivRat : Equiv WrappedQ Rat where
  toFun x := x.val
  invFun q := { val := q }
  left_inv := by intro x; ext; rfl
  right_inv := by intro q; rfl
instance : Field WrappedQ :=
  equivRat.field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  <a:latin typeface="Menlo"/>
                <a:ea typeface="Menlo"/>
                <a:cs typeface="Menlo"/>
              </a:rPr>
              <a:t/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  <a:latin typeface="Menlo"/>
                <a:ea typeface="Menlo"/>
                <a:cs typeface="Menlo"/>
              </a:rPr>
              <a:t/>
            </a:r>
            <a:endParaRPr sz="1200" b="0">
              <a:solidFill>
                <a:srgbClr val="334155"/>
              </a:solidFill>
            </a:endParaRPr>
          </a:p>
          <a:p>
            <a:endParaRPr sz="1200"/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  <a:latin typeface="Menlo"/>
                <a:ea typeface="Menlo"/>
                <a:cs typeface="Menlo"/>
              </a:rPr>
              <a:t/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  <a:latin typeface="Menlo"/>
                <a:ea typeface="Menlo"/>
                <a:cs typeface="Menlo"/>
              </a:rPr>
              <a:t/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  <a:latin typeface="Menlo"/>
                <a:ea typeface="Menlo"/>
                <a:cs typeface="Menlo"/>
              </a:rPr>
              <a:t/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  <a:latin typeface="Menlo"/>
                <a:ea typeface="Menlo"/>
                <a:cs typeface="Menlo"/>
              </a:rPr>
              <a:t/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  <a:latin typeface="Menlo"/>
                <a:ea typeface="Menlo"/>
                <a:cs typeface="Menlo"/>
              </a:rPr>
              <a:t/>
            </a:r>
            <a:endParaRPr sz="1200" b="0">
              <a:solidFill>
                <a:srgbClr val="334155"/>
              </a:solidFill>
            </a:endParaRPr>
          </a:p>
          <a:p>
            <a:endParaRPr sz="1200"/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  <a:latin typeface="Menlo"/>
                <a:ea typeface="Menlo"/>
                <a:cs typeface="Menlo"/>
              </a:rPr>
              <a:t/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  <a:latin typeface="Menlo"/>
                <a:ea typeface="Menlo"/>
                <a:cs typeface="Menlo"/>
              </a:rPr>
              <a:t/>
            </a:r>
            <a:endParaRPr sz="1200" b="0">
              <a:solidFill>
                <a:srgbClr val="334155"/>
              </a:solidFill>
            </a:endParaRPr>
          </a:p>
          <a:p>
            <a:endParaRPr sz="1200"/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  <a:latin typeface="Menlo"/>
                <a:ea typeface="Menlo"/>
                <a:cs typeface="Menlo"/>
              </a:rPr>
              <a:t/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  <a:latin typeface="Menlo"/>
                <a:ea typeface="Menlo"/>
                <a:cs typeface="Menlo"/>
              </a:rPr>
              <a:t/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  <a:latin typeface="Menlo"/>
                <a:ea typeface="Menlo"/>
                <a:cs typeface="Menlo"/>
              </a:rPr>
              <a:t/>
            </a:r>
            <a:endParaRPr sz="1200" b="0">
              <a:solidFill>
                <a:srgbClr val="334155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8401050" y="1809750"/>
            <a:ext cx="2857500" cy="1714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>
                <a:solidFill>
                  <a:srgbClr val="111827"/>
                </a:solidFill>
              </a:defRPr>
            </a:pPr>
            <a:r>
              <a:rPr sz="1725" b="0">
                <a:solidFill>
                  <a:srgbClr val="111827"/>
                </a:solidFill>
              </a:rPr>
              <a:t>• 结构来自已知域 `Rat`</a:t>
            </a:r>
            <a:endParaRPr sz="1725" b="0">
              <a:solidFill>
                <a:srgbClr val="111827"/>
              </a:solidFill>
            </a:endParaRPr>
          </a:p>
          <a:p>
            <a:pPr algn="l">
              <a:defRPr sz="1725" b="0">
                <a:solidFill>
                  <a:srgbClr val="111827"/>
                </a:solidFill>
              </a:defRPr>
            </a:pPr>
            <a:r>
              <a:rPr sz="1725" b="0">
                <a:solidFill>
                  <a:srgbClr val="111827"/>
                </a:solidFill>
              </a:rPr>
              <a:t>• 实例可由等价自动迁移</a:t>
            </a:r>
            <a:endParaRPr sz="1725" b="0">
              <a:solidFill>
                <a:srgbClr val="111827"/>
              </a:solidFill>
            </a:endParaRPr>
          </a:p>
          <a:p>
            <a:pPr algn="l">
              <a:defRPr sz="1725" b="0">
                <a:solidFill>
                  <a:srgbClr val="111827"/>
                </a:solidFill>
              </a:defRPr>
            </a:pPr>
            <a:r>
              <a:rPr sz="1725" b="0">
                <a:solidFill>
                  <a:srgbClr val="111827"/>
                </a:solidFill>
              </a:rPr>
              <a:t>• `field_simp [hx]` 使用非零假设</a:t>
            </a:r>
            <a:endParaRPr sz="1725" b="0">
              <a:solidFill>
                <a:srgbClr val="111827"/>
              </a:solidFill>
            </a:endParaRPr>
          </a:p>
          <a:p>
            <a:pPr algn="l">
              <a:defRPr sz="1725" b="0">
                <a:solidFill>
                  <a:srgbClr val="111827"/>
                </a:solidFill>
              </a:defRPr>
            </a:pPr>
            <a:r>
              <a:rPr sz="1725" b="0">
                <a:solidFill>
                  <a:srgbClr val="111827"/>
                </a:solidFill>
              </a:rPr>
              <a:t>• 这里的重点是 statement</a:t>
            </a:r>
            <a:endParaRPr sz="1725" b="0">
              <a:solidFill>
                <a:srgbClr val="111827"/>
              </a:solidFill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685800" y="6486525"/>
            <a:ext cx="3429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LeanZju D3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11125200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16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9" name="lean-link-16">
            <a:hlinkClick r:id="rId3" tooltip="D3_08_Field_Instance"/>
          </p:cNvPr>
          <p:cNvSpPr txBox="1"/>
          <p:nvPr/>
        </p:nvSpPr>
        <p:spPr>
          <a:xfrm>
            <a:off x="8858250" y="266700"/>
            <a:ext cx="2381250" cy="28575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1F6FB2"/>
            </a:solidFill>
          </a:ln>
        </p:spPr>
        <p:txBody>
          <a:bodyPr wrap="none" lIns="0" tIns="0" rIns="0" bIns="0" anchor="ctr"/>
          <a:lstStyle/>
          <a:p>
            <a:pPr algn="ctr"/>
            <a:r>
              <a:rPr lang="en-US" sz="900" b="1">
                <a:solidFill>
                  <a:srgbClr val="1F6FB2"/>
                </a:solidFill>
                <a:latin typeface="Arial"/>
                <a:hlinkClick r:id="rId3" tooltip="D3_08_Field_Instance"/>
              </a:rPr>
              <a:t>Open Lean</a:t>
            </a:r>
            <a:endParaRPr lang="en-US" sz="9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85800" y="323850"/>
            <a:ext cx="7239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F6FB2"/>
                </a:solidFill>
              </a:defRPr>
            </a:pPr>
            <a:r>
              <a:rPr sz="1200" b="1">
                <a:solidFill>
                  <a:srgbClr val="1F6FB2"/>
                </a:solidFill>
              </a:rPr>
              <a:t>先于向量空间</a:t>
            </a:r>
            <a:endParaRPr sz="1200" b="1">
              <a:solidFill>
                <a:srgbClr val="1F6FB2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666750"/>
            <a:ext cx="10096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111827"/>
                </a:solidFill>
              </a:defRPr>
            </a:pPr>
            <a:r>
              <a:rPr sz="2850" b="1">
                <a:solidFill>
                  <a:srgbClr val="111827"/>
                </a:solidFill>
              </a:rPr>
              <a:t>Module 是向量空间的 Lean 接口</a:t>
            </a:r>
            <a:endParaRPr sz="2850" b="1">
              <a:solidFill>
                <a:srgbClr val="111827"/>
              </a:solidFill>
            </a:endParaRPr>
          </a:p>
        </p:txBody>
      </p:sp>
      <p:graphicFrame>
        <p:nvGraphicFramePr>
          <p:cNvPr id="10" name="表格 9"/>
          <p:cNvGraphicFramePr/>
          <p:nvPr/>
        </p:nvGraphicFramePr>
        <p:xfrm>
          <a:off x="781050" y="1428750"/>
          <a:ext cx="10629900" cy="2905125"/>
        </p:xfrm>
        <a:graphic>
          <a:graphicData uri="http://schemas.openxmlformats.org/drawingml/2006/table">
            <a:tbl>
              <a:tblPr firstRow="1"/>
              <a:tblGrid>
                <a:gridCol w="1619250"/>
                <a:gridCol w="3238500"/>
                <a:gridCol w="5772150"/>
              </a:tblGrid>
              <a:tr h="581025">
                <a:tc>
                  <a:txBody>
                    <a:bodyPr/>
                    <a:lstStyle/>
                    <a:p>
                      <a:r>
                        <a:rPr sz="1350" b="1">
                          <a:solidFill>
                            <a:srgbClr val="174A7C"/>
                          </a:solidFill>
                        </a:rPr>
                        <a:t>组成</a:t>
                      </a:r>
                      <a:endParaRPr sz="1350" b="1">
                        <a:solidFill>
                          <a:srgbClr val="174A7C"/>
                        </a:solidFill>
                      </a:endParaRPr>
                    </a:p>
                  </a:txBody>
                  <a:tcPr>
                    <a:solidFill>
                      <a:srgbClr val="EEF4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1">
                          <a:solidFill>
                            <a:srgbClr val="174A7C"/>
                          </a:solidFill>
                        </a:rPr>
                        <a:t>数学含义</a:t>
                      </a:r>
                      <a:endParaRPr sz="1350" b="1">
                        <a:solidFill>
                          <a:srgbClr val="174A7C"/>
                        </a:solidFill>
                      </a:endParaRPr>
                    </a:p>
                  </a:txBody>
                  <a:tcPr>
                    <a:solidFill>
                      <a:srgbClr val="EEF4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1">
                          <a:solidFill>
                            <a:srgbClr val="174A7C"/>
                          </a:solidFill>
                        </a:rPr>
                        <a:t>Lean 中的假设</a:t>
                      </a:r>
                      <a:endParaRPr sz="1350" b="1">
                        <a:solidFill>
                          <a:srgbClr val="174A7C"/>
                        </a:solidFill>
                      </a:endParaRPr>
                    </a:p>
                  </a:txBody>
                  <a:tcPr>
                    <a:solidFill>
                      <a:srgbClr val="EEF4FA"/>
                    </a:solidFill>
                  </a:tcPr>
                </a:tc>
              </a:tr>
              <a:tr h="581025"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标量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可以相加相乘的系数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`[Semiring R]` 或 `[Field K]`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1025"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向量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可以相加取相反数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`[AddCommGroup V]`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1025"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标量作用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`r • v`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`[Module R V]`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1025"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兼容律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分配律、结合律、单位元律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`smul_add`, `add_smul`, `mul_smul`, `one_smul`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圆角矩形 3"/>
          <p:cNvSpPr>
            <a:spLocks noGrp="1"/>
          </p:cNvSpPr>
          <p:nvPr/>
        </p:nvSpPr>
        <p:spPr>
          <a:xfrm>
            <a:off x="1047750" y="4810125"/>
            <a:ext cx="9810750" cy="1047750"/>
          </a:xfrm>
          <a:prstGeom prst="roundRect">
            <a:avLst>
              <a:gd name="adj" fmla="val 3636"/>
            </a:avLst>
          </a:prstGeom>
          <a:solidFill>
            <a:srgbClr val="F6F8FB"/>
          </a:solidFill>
          <a:ln w="9525">
            <a:solidFill>
              <a:srgbClr val="C9D6E3"/>
            </a:solidFill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1219200" y="4943475"/>
            <a:ext cx="946785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variable {K : Type*} [Field K]</a:t>
            </a:r>
            <a:endParaRPr sz="1275" b="0">
              <a:solidFill>
                <a:srgbClr val="334155"/>
              </a:solidFill>
            </a:endParaRPr>
          </a:p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variable {V : Type*} [AddCommGroup V] [Module K V]</a:t>
            </a:r>
            <a:endParaRPr sz="1275" b="0">
              <a:solidFill>
                <a:srgbClr val="334155"/>
              </a:solidFill>
            </a:endParaRPr>
          </a:p>
          <a:p>
            <a:endParaRPr sz="1275"/>
          </a:p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#check smul_add</a:t>
            </a:r>
            <a:endParaRPr sz="1275" b="0">
              <a:solidFill>
                <a:srgbClr val="334155"/>
              </a:solidFill>
            </a:endParaRPr>
          </a:p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#check add_smul</a:t>
            </a:r>
            <a:endParaRPr sz="1275" b="0">
              <a:solidFill>
                <a:srgbClr val="334155"/>
              </a:solidFill>
            </a:endParaRPr>
          </a:p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#check mul_smul</a:t>
            </a:r>
            <a:endParaRPr sz="1275" b="0">
              <a:solidFill>
                <a:srgbClr val="334155"/>
              </a:solidFill>
            </a:endParaRPr>
          </a:p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#check one_smul</a:t>
            </a:r>
            <a:endParaRPr sz="1275" b="0">
              <a:solidFill>
                <a:srgbClr val="334155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685800" y="6486525"/>
            <a:ext cx="3429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LeanZju D3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11125200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17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1" name="lean-link-17">
            <a:hlinkClick r:id="rId3" tooltip="D3_09_Module_Submodule"/>
          </p:cNvPr>
          <p:cNvSpPr txBox="1"/>
          <p:nvPr/>
        </p:nvSpPr>
        <p:spPr>
          <a:xfrm>
            <a:off x="8858250" y="266700"/>
            <a:ext cx="2381250" cy="28575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1F6FB2"/>
            </a:solidFill>
          </a:ln>
        </p:spPr>
        <p:txBody>
          <a:bodyPr wrap="none" lIns="0" tIns="0" rIns="0" bIns="0" anchor="ctr"/>
          <a:lstStyle/>
          <a:p>
            <a:pPr algn="ctr"/>
            <a:r>
              <a:rPr lang="en-US" sz="900" b="1">
                <a:solidFill>
                  <a:srgbClr val="1F6FB2"/>
                </a:solidFill>
                <a:latin typeface="Arial"/>
                <a:hlinkClick r:id="rId3" tooltip="D3_09_Module_Submodule"/>
              </a:rPr>
              <a:t>Open Lean</a:t>
            </a:r>
            <a:endParaRPr lang="en-US" sz="9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85800" y="323850"/>
            <a:ext cx="7239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F6FB2"/>
                </a:solidFill>
              </a:defRPr>
            </a:pPr>
            <a:r>
              <a:rPr sz="1200" b="1">
                <a:solidFill>
                  <a:srgbClr val="1F6FB2"/>
                </a:solidFill>
              </a:rPr>
              <a:t>Module 下的子结构</a:t>
            </a:r>
            <a:endParaRPr sz="1200" b="1">
              <a:solidFill>
                <a:srgbClr val="1F6FB2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666750"/>
            <a:ext cx="10096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111827"/>
                </a:solidFill>
              </a:defRPr>
            </a:pPr>
            <a:r>
              <a:rPr sz="2850" b="1">
                <a:solidFill>
                  <a:srgbClr val="111827"/>
                </a:solidFill>
              </a:rPr>
              <a:t>Submodule 是 subtype 加线性封闭性</a:t>
            </a:r>
            <a:endParaRPr sz="2850" b="1">
              <a:solidFill>
                <a:srgbClr val="111827"/>
              </a:solidFill>
            </a:endParaRPr>
          </a:p>
        </p:txBody>
      </p:sp>
      <p:sp>
        <p:nvSpPr>
          <p:cNvPr id="4" name="圆角矩形 3"/>
          <p:cNvSpPr>
            <a:spLocks noGrp="1"/>
          </p:cNvSpPr>
          <p:nvPr/>
        </p:nvSpPr>
        <p:spPr>
          <a:xfrm>
            <a:off x="666750" y="1333500"/>
            <a:ext cx="7143750" cy="3333750"/>
          </a:xfrm>
          <a:prstGeom prst="roundRect">
            <a:avLst>
              <a:gd name="adj" fmla="val 1143"/>
            </a:avLst>
          </a:prstGeom>
          <a:solidFill>
            <a:srgbClr val="F6F8FB"/>
          </a:solidFill>
          <a:ln w="9525">
            <a:solidFill>
              <a:srgbClr val="C9D6E3"/>
            </a:solidFill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838200" y="1466850"/>
            <a:ext cx="6800850" cy="3067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def diagonalSubmodule : Submodule ℚ (ℚ × ℚ) where</a:t>
            </a:r>
            <a:endParaRPr sz="1275" b="0">
              <a:solidFill>
                <a:srgbClr val="334155"/>
              </a:solidFill>
            </a:endParaRPr>
          </a:p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  carrier := {p | p.1 = p.2}</a:t>
            </a:r>
            <a:endParaRPr sz="1275" b="0">
              <a:solidFill>
                <a:srgbClr val="334155"/>
              </a:solidFill>
            </a:endParaRPr>
          </a:p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  zero_mem' := by</a:t>
            </a:r>
            <a:endParaRPr sz="1275" b="0">
              <a:solidFill>
                <a:srgbClr val="334155"/>
              </a:solidFill>
            </a:endParaRPr>
          </a:p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    simp</a:t>
            </a:r>
            <a:endParaRPr sz="1275" b="0">
              <a:solidFill>
                <a:srgbClr val="334155"/>
              </a:solidFill>
            </a:endParaRPr>
          </a:p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  add_mem' := by</a:t>
            </a:r>
            <a:endParaRPr sz="1275" b="0">
              <a:solidFill>
                <a:srgbClr val="334155"/>
              </a:solidFill>
            </a:endParaRPr>
          </a:p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    intro a b ha hb</a:t>
            </a:r>
            <a:endParaRPr sz="1275" b="0">
              <a:solidFill>
                <a:srgbClr val="334155"/>
              </a:solidFill>
            </a:endParaRPr>
          </a:p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    simp at ha hb ⊢</a:t>
            </a:r>
            <a:endParaRPr sz="1275" b="0">
              <a:solidFill>
                <a:srgbClr val="334155"/>
              </a:solidFill>
            </a:endParaRPr>
          </a:p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    rw [ha, hb]</a:t>
            </a:r>
            <a:endParaRPr sz="1275" b="0">
              <a:solidFill>
                <a:srgbClr val="334155"/>
              </a:solidFill>
            </a:endParaRPr>
          </a:p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  smul_mem' := by</a:t>
            </a:r>
            <a:endParaRPr sz="1275" b="0">
              <a:solidFill>
                <a:srgbClr val="334155"/>
              </a:solidFill>
            </a:endParaRPr>
          </a:p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    intro c p hp</a:t>
            </a:r>
            <a:endParaRPr sz="1275" b="0">
              <a:solidFill>
                <a:srgbClr val="334155"/>
              </a:solidFill>
            </a:endParaRPr>
          </a:p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    change (c * p.1 = c * p.2)</a:t>
            </a:r>
            <a:endParaRPr sz="1275" b="0">
              <a:solidFill>
                <a:srgbClr val="334155"/>
              </a:solidFill>
            </a:endParaRPr>
          </a:p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    rw [hp]</a:t>
            </a:r>
            <a:endParaRPr sz="1275" b="0">
              <a:solidFill>
                <a:srgbClr val="334155"/>
              </a:solidFill>
            </a:endParaRPr>
          </a:p>
        </p:txBody>
      </p:sp>
      <p:sp>
        <p:nvSpPr>
          <p:cNvPr id="6" name="圆角矩形 5"/>
          <p:cNvSpPr>
            <a:spLocks noGrp="1"/>
          </p:cNvSpPr>
          <p:nvPr/>
        </p:nvSpPr>
        <p:spPr>
          <a:xfrm>
            <a:off x="8172450" y="1476375"/>
            <a:ext cx="3048000" cy="28575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 w="9525">
            <a:solidFill>
              <a:srgbClr val="D8E2EC"/>
            </a:solidFill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8458200" y="1790700"/>
            <a:ext cx="2476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227A57"/>
                </a:solidFill>
              </a:defRPr>
            </a:pPr>
            <a:r>
              <a:rPr sz="1875" b="1">
                <a:solidFill>
                  <a:srgbClr val="227A57"/>
                </a:solidFill>
              </a:rPr>
              <a:t>要检查什么</a:t>
            </a:r>
            <a:endParaRPr sz="1875" b="1">
              <a:solidFill>
                <a:srgbClr val="227A57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8458200" y="2343150"/>
            <a:ext cx="2381250" cy="1333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111827"/>
                </a:solidFill>
              </a:defRPr>
            </a:pPr>
            <a:r>
              <a:rPr sz="1350" b="0">
                <a:solidFill>
                  <a:srgbClr val="111827"/>
                </a:solidFill>
              </a:rPr>
              <a:t>1. `carrier`：哪些向量属于子空间</a:t>
            </a:r>
            <a:endParaRPr sz="1350" b="0">
              <a:solidFill>
                <a:srgbClr val="111827"/>
              </a:solidFill>
            </a:endParaRPr>
          </a:p>
          <a:p>
            <a:pPr algn="l">
              <a:defRPr sz="1350" b="0">
                <a:solidFill>
                  <a:srgbClr val="111827"/>
                </a:solidFill>
              </a:defRPr>
            </a:pPr>
            <a:r>
              <a:rPr sz="1350" b="0">
                <a:solidFill>
                  <a:srgbClr val="111827"/>
                </a:solidFill>
              </a:rPr>
              <a:t>2. `zero_mem'`：零向量在里面</a:t>
            </a:r>
            <a:endParaRPr sz="1350" b="0">
              <a:solidFill>
                <a:srgbClr val="111827"/>
              </a:solidFill>
            </a:endParaRPr>
          </a:p>
          <a:p>
            <a:pPr algn="l">
              <a:defRPr sz="1350" b="0">
                <a:solidFill>
                  <a:srgbClr val="111827"/>
                </a:solidFill>
              </a:defRPr>
            </a:pPr>
            <a:r>
              <a:rPr sz="1350" b="0">
                <a:solidFill>
                  <a:srgbClr val="111827"/>
                </a:solidFill>
              </a:rPr>
              <a:t>3. `add_mem'`：加法封闭</a:t>
            </a:r>
            <a:endParaRPr sz="1350" b="0">
              <a:solidFill>
                <a:srgbClr val="111827"/>
              </a:solidFill>
            </a:endParaRPr>
          </a:p>
          <a:p>
            <a:pPr algn="l">
              <a:defRPr sz="1350" b="0">
                <a:solidFill>
                  <a:srgbClr val="111827"/>
                </a:solidFill>
              </a:defRPr>
            </a:pPr>
            <a:r>
              <a:rPr sz="1350" b="0">
                <a:solidFill>
                  <a:srgbClr val="111827"/>
                </a:solidFill>
              </a:rPr>
              <a:t>4. `smul_mem'`：数乘封闭</a:t>
            </a:r>
            <a:endParaRPr sz="1350" b="0">
              <a:solidFill>
                <a:srgbClr val="111827"/>
              </a:solidFill>
            </a:endParaRPr>
          </a:p>
          <a:p>
            <a:pPr algn="l">
              <a:defRPr sz="1350" b="0">
                <a:solidFill>
                  <a:srgbClr val="111827"/>
                </a:solidFill>
              </a:defRPr>
            </a:pPr>
            <a:r>
              <a:rPr sz="1350" b="0">
                <a:solidFill>
                  <a:srgbClr val="111827"/>
                </a:solidFill>
              </a:rPr>
              <a:t>5. 子类型自动有模结构</a:t>
            </a:r>
            <a:endParaRPr sz="1350" b="0">
              <a:solidFill>
                <a:srgbClr val="111827"/>
              </a:solidFill>
            </a:endParaRPr>
          </a:p>
        </p:txBody>
      </p:sp>
      <p:sp>
        <p:nvSpPr>
          <p:cNvPr id="9" name="圆角矩形 8"/>
          <p:cNvSpPr>
            <a:spLocks noGrp="1"/>
          </p:cNvSpPr>
          <p:nvPr/>
        </p:nvSpPr>
        <p:spPr>
          <a:xfrm>
            <a:off x="1381125" y="5191125"/>
            <a:ext cx="9429750" cy="552450"/>
          </a:xfrm>
          <a:prstGeom prst="roundRect">
            <a:avLst>
              <a:gd name="adj" fmla="val 6897"/>
            </a:avLst>
          </a:prstGeom>
          <a:solidFill>
            <a:srgbClr val="F6F8FB"/>
          </a:solidFill>
          <a:ln w="9525">
            <a:solidFill>
              <a:srgbClr val="C9D6E3"/>
            </a:solidFill>
            <a:prstDash val="solid"/>
          </a:ln>
        </p:spPr>
      </p:sp>
      <p:sp>
        <p:nvSpPr>
          <p:cNvPr id="10" name="矩形 9"/>
          <p:cNvSpPr>
            <a:spLocks noGrp="1"/>
          </p:cNvSpPr>
          <p:nvPr/>
        </p:nvSpPr>
        <p:spPr>
          <a:xfrm>
            <a:off x="1552575" y="5324475"/>
            <a:ext cx="90868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334155"/>
                </a:solidFill>
              </a:defRPr>
            </a:pPr>
            <a:r>
              <a:rPr sz="1125" b="0">
                <a:solidFill>
                  <a:srgbClr val="334155"/>
                </a:solidFill>
              </a:rPr>
              <a:t>example (x : diagonalSubmodule) :</a:t>
            </a:r>
            <a:endParaRPr sz="1125" b="0">
              <a:solidFill>
                <a:srgbClr val="334155"/>
              </a:solidFill>
            </a:endParaRPr>
          </a:p>
          <a:p>
            <a:pPr algn="l">
              <a:defRPr sz="1125" b="0">
                <a:solidFill>
                  <a:srgbClr val="334155"/>
                </a:solidFill>
              </a:defRPr>
            </a:pPr>
            <a:r>
              <a:rPr sz="1125" b="0">
                <a:solidFill>
                  <a:srgbClr val="334155"/>
                </a:solidFill>
              </a:rPr>
              <a:t>    (x : ℚ × ℚ).1 = (x : ℚ × ℚ).2 := x.property</a:t>
            </a:r>
            <a:endParaRPr sz="1125" b="0">
              <a:solidFill>
                <a:srgbClr val="334155"/>
              </a:solidFill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685800" y="6486525"/>
            <a:ext cx="3429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LeanZju D3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11125200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18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3" name="lean-link-18">
            <a:hlinkClick r:id="rId3" tooltip="D3_09_Module_Submodule"/>
          </p:cNvPr>
          <p:cNvSpPr txBox="1"/>
          <p:nvPr/>
        </p:nvSpPr>
        <p:spPr>
          <a:xfrm>
            <a:off x="8858250" y="266700"/>
            <a:ext cx="2381250" cy="28575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1F6FB2"/>
            </a:solidFill>
          </a:ln>
        </p:spPr>
        <p:txBody>
          <a:bodyPr wrap="none" lIns="0" tIns="0" rIns="0" bIns="0" anchor="ctr"/>
          <a:lstStyle/>
          <a:p>
            <a:pPr algn="ctr"/>
            <a:r>
              <a:rPr lang="en-US" sz="900" b="1">
                <a:solidFill>
                  <a:srgbClr val="1F6FB2"/>
                </a:solidFill>
                <a:latin typeface="Arial"/>
                <a:hlinkClick r:id="rId3" tooltip="D3_09_Module_Submodule"/>
              </a:rPr>
              <a:t>Open Lean</a:t>
            </a:r>
            <a:endParaRPr lang="en-US" sz="9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85800" y="323850"/>
            <a:ext cx="7239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F6FB2"/>
                </a:solidFill>
              </a:defRPr>
            </a:pPr>
            <a:r>
              <a:rPr sz="1200" b="1">
                <a:solidFill>
                  <a:srgbClr val="1F6FB2"/>
                </a:solidFill>
              </a:rPr>
              <a:t>Symplectic vector space</a:t>
            </a:r>
            <a:endParaRPr sz="1200" b="1">
              <a:solidFill>
                <a:srgbClr val="1F6FB2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666750"/>
            <a:ext cx="10096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111827"/>
                </a:solidFill>
              </a:defRPr>
            </a:pPr>
            <a:r>
              <a:rPr sz="2850" b="1">
                <a:solidFill>
                  <a:srgbClr val="111827"/>
                </a:solidFill>
              </a:rPr>
              <a:t>向量空间例子把存在性证明变成可用函数</a:t>
            </a:r>
            <a:endParaRPr sz="2850" b="1">
              <a:solidFill>
                <a:srgbClr val="111827"/>
              </a:solidFill>
            </a:endParaRPr>
          </a:p>
        </p:txBody>
      </p:sp>
      <p:sp>
        <p:nvSpPr>
          <p:cNvPr id="4" name="圆角矩形 3"/>
          <p:cNvSpPr>
            <a:spLocks noGrp="1"/>
          </p:cNvSpPr>
          <p:nvPr/>
        </p:nvSpPr>
        <p:spPr>
          <a:xfrm>
            <a:off x="742950" y="1381125"/>
            <a:ext cx="7620000" cy="2857500"/>
          </a:xfrm>
          <a:prstGeom prst="roundRect">
            <a:avLst>
              <a:gd name="adj" fmla="val 1333"/>
            </a:avLst>
          </a:prstGeom>
          <a:solidFill>
            <a:srgbClr val="F6F8FB"/>
          </a:solidFill>
          <a:ln w="9525">
            <a:solidFill>
              <a:srgbClr val="C9D6E3"/>
            </a:solidFill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914400" y="1514475"/>
            <a:ext cx="7277100" cy="2590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variable (F W : Type*)</a:t>
            </a:r>
            <a:endParaRPr sz="1275" b="0">
              <a:solidFill>
                <a:srgbClr val="334155"/>
              </a:solidFill>
            </a:endParaRPr>
          </a:p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variable [Field F] [Fintype F]</a:t>
            </a:r>
            <a:endParaRPr sz="1275" b="0">
              <a:solidFill>
                <a:srgbClr val="334155"/>
              </a:solidFill>
            </a:endParaRPr>
          </a:p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variable [AddCommGroup W] [Module F W]</a:t>
            </a:r>
            <a:endParaRPr sz="1275" b="0">
              <a:solidFill>
                <a:srgbClr val="334155"/>
              </a:solidFill>
            </a:endParaRPr>
          </a:p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variable [FiniteDimensional F W]</a:t>
            </a:r>
            <a:endParaRPr sz="1275" b="0">
              <a:solidFill>
                <a:srgbClr val="334155"/>
              </a:solidFill>
            </a:endParaRPr>
          </a:p>
          <a:p>
            <a:endParaRPr sz="1275"/>
          </a:p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def IsAlternating (ω : W →ₗ[F] W →ₗ[F] F) : Prop :=</a:t>
            </a:r>
            <a:endParaRPr sz="1275" b="0">
              <a:solidFill>
                <a:srgbClr val="334155"/>
              </a:solidFill>
            </a:endParaRPr>
          </a:p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  ∀ w : W, ω w w = 0</a:t>
            </a:r>
            <a:endParaRPr sz="1275" b="0">
              <a:solidFill>
                <a:srgbClr val="334155"/>
              </a:solidFill>
            </a:endParaRPr>
          </a:p>
          <a:p>
            <a:endParaRPr sz="1275"/>
          </a:p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def IsNondegenerate (ω : W →ₗ[F] W →ₗ[F] F) : Prop :=</a:t>
            </a:r>
            <a:endParaRPr sz="1275" b="0">
              <a:solidFill>
                <a:srgbClr val="334155"/>
              </a:solidFill>
            </a:endParaRPr>
          </a:p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  ∀ w : W, (∀ v : W, ω w v = 0) → w = 0</a:t>
            </a:r>
            <a:endParaRPr sz="1275" b="0">
              <a:solidFill>
                <a:srgbClr val="334155"/>
              </a:solidFill>
            </a:endParaRPr>
          </a:p>
        </p:txBody>
      </p:sp>
      <p:sp>
        <p:nvSpPr>
          <p:cNvPr id="6" name="圆角矩形 5"/>
          <p:cNvSpPr>
            <a:spLocks noGrp="1"/>
          </p:cNvSpPr>
          <p:nvPr/>
        </p:nvSpPr>
        <p:spPr>
          <a:xfrm>
            <a:off x="8667750" y="1524000"/>
            <a:ext cx="2571750" cy="2714625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9525">
            <a:solidFill>
              <a:srgbClr val="D8E2EC"/>
            </a:solidFill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8934450" y="1847850"/>
            <a:ext cx="2000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4A7C"/>
                </a:solidFill>
              </a:defRPr>
            </a:pPr>
            <a:r>
              <a:rPr sz="1875" b="1">
                <a:solidFill>
                  <a:srgbClr val="174A7C"/>
                </a:solidFill>
              </a:rPr>
              <a:t>建模读法</a:t>
            </a:r>
            <a:endParaRPr sz="1875" b="1">
              <a:solidFill>
                <a:srgbClr val="174A7C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8934450" y="2400300"/>
            <a:ext cx="2000250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0">
                <a:solidFill>
                  <a:srgbClr val="111827"/>
                </a:solidFill>
              </a:defRPr>
            </a:pPr>
            <a:r>
              <a:rPr sz="1425" b="0">
                <a:solidFill>
                  <a:srgbClr val="111827"/>
                </a:solidFill>
              </a:rPr>
              <a:t>• `W` 是向量空间</a:t>
            </a:r>
            <a:endParaRPr sz="1425" b="0">
              <a:solidFill>
                <a:srgbClr val="111827"/>
              </a:solidFill>
            </a:endParaRPr>
          </a:p>
          <a:p>
            <a:pPr algn="l">
              <a:defRPr sz="1425" b="0">
                <a:solidFill>
                  <a:srgbClr val="111827"/>
                </a:solidFill>
              </a:defRPr>
            </a:pPr>
            <a:r>
              <a:rPr sz="1425" b="0">
                <a:solidFill>
                  <a:srgbClr val="111827"/>
                </a:solidFill>
              </a:rPr>
              <a:t>• `ω` 是双线性型</a:t>
            </a:r>
            <a:endParaRPr sz="1425" b="0">
              <a:solidFill>
                <a:srgbClr val="111827"/>
              </a:solidFill>
            </a:endParaRPr>
          </a:p>
          <a:p>
            <a:pPr algn="l">
              <a:defRPr sz="1425" b="0">
                <a:solidFill>
                  <a:srgbClr val="111827"/>
                </a:solidFill>
              </a:defRPr>
            </a:pPr>
            <a:r>
              <a:rPr sz="1425" b="0">
                <a:solidFill>
                  <a:srgbClr val="111827"/>
                </a:solidFill>
              </a:rPr>
              <a:t>• `Prop` 存数学性质</a:t>
            </a:r>
            <a:endParaRPr sz="1425" b="0">
              <a:solidFill>
                <a:srgbClr val="111827"/>
              </a:solidFill>
            </a:endParaRPr>
          </a:p>
          <a:p>
            <a:pPr algn="l">
              <a:defRPr sz="1425" b="0">
                <a:solidFill>
                  <a:srgbClr val="111827"/>
                </a:solidFill>
              </a:defRPr>
            </a:pPr>
            <a:r>
              <a:rPr sz="1425" b="0">
                <a:solidFill>
                  <a:srgbClr val="111827"/>
                </a:solidFill>
              </a:rPr>
              <a:t>• 先表达对象和性质</a:t>
            </a:r>
            <a:endParaRPr sz="1425" b="0">
              <a:solidFill>
                <a:srgbClr val="111827"/>
              </a:solidFill>
            </a:endParaRPr>
          </a:p>
        </p:txBody>
      </p:sp>
      <p:sp>
        <p:nvSpPr>
          <p:cNvPr id="9" name="圆角矩形 8"/>
          <p:cNvSpPr>
            <a:spLocks noGrp="1"/>
          </p:cNvSpPr>
          <p:nvPr/>
        </p:nvSpPr>
        <p:spPr>
          <a:xfrm>
            <a:off x="1238250" y="4953000"/>
            <a:ext cx="9715500" cy="685800"/>
          </a:xfrm>
          <a:prstGeom prst="roundRect">
            <a:avLst>
              <a:gd name="adj" fmla="val 8333"/>
            </a:avLst>
          </a:prstGeom>
          <a:solidFill>
            <a:srgbClr val="EAF6EF"/>
          </a:solidFill>
          <a:ln w="9525">
            <a:solidFill>
              <a:srgbClr val="D8E2EC"/>
            </a:solidFill>
            <a:prstDash val="solid"/>
          </a:ln>
        </p:spPr>
      </p:sp>
      <p:sp>
        <p:nvSpPr>
          <p:cNvPr id="10" name="矩形 9"/>
          <p:cNvSpPr>
            <a:spLocks noGrp="1"/>
          </p:cNvSpPr>
          <p:nvPr/>
        </p:nvSpPr>
        <p:spPr>
          <a:xfrm>
            <a:off x="1524000" y="5162550"/>
            <a:ext cx="9144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>
                <a:solidFill>
                  <a:srgbClr val="227A57"/>
                </a:solidFill>
              </a:defRPr>
            </a:pPr>
            <a:r>
              <a:rPr sz="1575" b="1">
                <a:solidFill>
                  <a:srgbClr val="227A57"/>
                </a:solidFill>
              </a:rPr>
              <a:t>这类例子适合让 AI 先写结构草稿，但每个存在性声明都必须由 Lean 证明或作为字段保存。</a:t>
            </a:r>
            <a:endParaRPr sz="1575" b="1">
              <a:solidFill>
                <a:srgbClr val="227A57"/>
              </a:solidFill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685800" y="6486525"/>
            <a:ext cx="3429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LeanZju D3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11125200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19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3" name="lean-link-19">
            <a:hlinkClick r:id="rId3" tooltip="D3_10_VectorSpace_Choose"/>
          </p:cNvPr>
          <p:cNvSpPr txBox="1"/>
          <p:nvPr/>
        </p:nvSpPr>
        <p:spPr>
          <a:xfrm>
            <a:off x="8858250" y="266700"/>
            <a:ext cx="2381250" cy="28575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1F6FB2"/>
            </a:solidFill>
          </a:ln>
        </p:spPr>
        <p:txBody>
          <a:bodyPr wrap="none" lIns="0" tIns="0" rIns="0" bIns="0" anchor="ctr"/>
          <a:lstStyle/>
          <a:p>
            <a:pPr algn="ctr"/>
            <a:r>
              <a:rPr lang="en-US" sz="900" b="1">
                <a:solidFill>
                  <a:srgbClr val="1F6FB2"/>
                </a:solidFill>
                <a:latin typeface="Arial"/>
                <a:hlinkClick r:id="rId3" tooltip="D3_10_VectorSpace_Choose"/>
              </a:rPr>
              <a:t>Open Lean</a:t>
            </a:r>
            <a:endParaRPr lang="en-US" sz="9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85800" y="323850"/>
            <a:ext cx="7239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F6FB2"/>
                </a:solidFill>
              </a:defRPr>
            </a:pPr>
            <a:r>
              <a:rPr sz="1200" b="1">
                <a:solidFill>
                  <a:srgbClr val="1F6FB2"/>
                </a:solidFill>
              </a:rPr>
              <a:t>核心心智模型</a:t>
            </a:r>
            <a:endParaRPr sz="1200" b="1">
              <a:solidFill>
                <a:srgbClr val="1F6FB2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666750"/>
            <a:ext cx="10096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111827"/>
                </a:solidFill>
              </a:defRPr>
            </a:pPr>
            <a:r>
              <a:rPr sz="2850" b="1">
                <a:solidFill>
                  <a:srgbClr val="111827"/>
                </a:solidFill>
              </a:rPr>
              <a:t>instance 是 Lean 使用数学结构的入口</a:t>
            </a:r>
            <a:endParaRPr sz="2850" b="1">
              <a:solidFill>
                <a:srgbClr val="111827"/>
              </a:solidFill>
            </a:endParaRPr>
          </a:p>
        </p:txBody>
      </p:sp>
      <p:sp>
        <p:nvSpPr>
          <p:cNvPr id="4" name="圆角矩形 3"/>
          <p:cNvSpPr>
            <a:spLocks noGrp="1"/>
          </p:cNvSpPr>
          <p:nvPr/>
        </p:nvSpPr>
        <p:spPr>
          <a:xfrm>
            <a:off x="876300" y="1762125"/>
            <a:ext cx="3276600" cy="2047875"/>
          </a:xfrm>
          <a:prstGeom prst="roundRect">
            <a:avLst>
              <a:gd name="adj" fmla="val 2791"/>
            </a:avLst>
          </a:prstGeom>
          <a:solidFill>
            <a:srgbClr val="FFFFFF"/>
          </a:solidFill>
          <a:ln w="9525">
            <a:solidFill>
              <a:srgbClr val="D8E2EC"/>
            </a:solidFill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1123950" y="2028825"/>
            <a:ext cx="27813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>
                <a:solidFill>
                  <a:srgbClr val="174A7C"/>
                </a:solidFill>
              </a:defRPr>
            </a:pPr>
            <a:r>
              <a:rPr sz="1875" b="1">
                <a:solidFill>
                  <a:srgbClr val="174A7C"/>
                </a:solidFill>
              </a:rPr>
              <a:t>对象</a:t>
            </a:r>
            <a:endParaRPr sz="1875" b="1">
              <a:solidFill>
                <a:srgbClr val="174A7C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1143000" y="2543175"/>
            <a:ext cx="2743200" cy="10382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0">
                <a:solidFill>
                  <a:srgbClr val="111827"/>
                </a:solidFill>
              </a:defRPr>
            </a:pPr>
            <a:r>
              <a:rPr sz="1650" b="0">
                <a:solidFill>
                  <a:srgbClr val="111827"/>
                </a:solidFill>
              </a:rPr>
              <a:t>`G : Type*`</a:t>
            </a:r>
            <a:endParaRPr sz="1650" b="0">
              <a:solidFill>
                <a:srgbClr val="111827"/>
              </a:solidFill>
            </a:endParaRPr>
          </a:p>
          <a:p>
            <a:pPr algn="ctr">
              <a:defRPr sz="1650" b="0">
                <a:solidFill>
                  <a:srgbClr val="111827"/>
                </a:solidFill>
              </a:defRPr>
            </a:pPr>
            <a:r>
              <a:rPr sz="1650" b="0">
                <a:solidFill>
                  <a:srgbClr val="111827"/>
                </a:solidFill>
              </a:rPr>
              <a:t>只是一个类型</a:t>
            </a:r>
            <a:endParaRPr sz="1650" b="0">
              <a:solidFill>
                <a:srgbClr val="111827"/>
              </a:solidFill>
            </a:endParaRPr>
          </a:p>
        </p:txBody>
      </p:sp>
      <p:sp>
        <p:nvSpPr>
          <p:cNvPr id="7" name="圆角矩形 6"/>
          <p:cNvSpPr>
            <a:spLocks noGrp="1"/>
          </p:cNvSpPr>
          <p:nvPr/>
        </p:nvSpPr>
        <p:spPr>
          <a:xfrm>
            <a:off x="4381500" y="1762125"/>
            <a:ext cx="3276600" cy="2047875"/>
          </a:xfrm>
          <a:prstGeom prst="roundRect">
            <a:avLst>
              <a:gd name="adj" fmla="val 2791"/>
            </a:avLst>
          </a:prstGeom>
          <a:solidFill>
            <a:srgbClr val="EEF4FA"/>
          </a:solidFill>
          <a:ln w="9525">
            <a:solidFill>
              <a:srgbClr val="D8E2EC"/>
            </a:solidFill>
            <a:prstDash val="solid"/>
          </a:ln>
        </p:spPr>
      </p:sp>
      <p:sp>
        <p:nvSpPr>
          <p:cNvPr id="8" name="矩形 7"/>
          <p:cNvSpPr>
            <a:spLocks noGrp="1"/>
          </p:cNvSpPr>
          <p:nvPr/>
        </p:nvSpPr>
        <p:spPr>
          <a:xfrm>
            <a:off x="4629150" y="2028825"/>
            <a:ext cx="27813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>
                <a:solidFill>
                  <a:srgbClr val="174A7C"/>
                </a:solidFill>
              </a:defRPr>
            </a:pPr>
            <a:r>
              <a:rPr sz="1875" b="1">
                <a:solidFill>
                  <a:srgbClr val="174A7C"/>
                </a:solidFill>
              </a:rPr>
              <a:t>结构</a:t>
            </a:r>
            <a:endParaRPr sz="1875" b="1">
              <a:solidFill>
                <a:srgbClr val="174A7C"/>
              </a:solidFill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4648200" y="2543175"/>
            <a:ext cx="2743200" cy="10382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0">
                <a:solidFill>
                  <a:srgbClr val="111827"/>
                </a:solidFill>
              </a:defRPr>
            </a:pPr>
            <a:r>
              <a:rPr sz="1650" b="0">
                <a:solidFill>
                  <a:srgbClr val="111827"/>
                </a:solidFill>
              </a:rPr>
              <a:t>`[Group G]`</a:t>
            </a:r>
            <a:endParaRPr sz="1650" b="0">
              <a:solidFill>
                <a:srgbClr val="111827"/>
              </a:solidFill>
            </a:endParaRPr>
          </a:p>
          <a:p>
            <a:pPr algn="ctr">
              <a:defRPr sz="1650" b="0">
                <a:solidFill>
                  <a:srgbClr val="111827"/>
                </a:solidFill>
              </a:defRPr>
            </a:pPr>
            <a:r>
              <a:rPr sz="1650" b="0">
                <a:solidFill>
                  <a:srgbClr val="111827"/>
                </a:solidFill>
              </a:rPr>
              <a:t>要求 Lean 找到群结构</a:t>
            </a:r>
            <a:endParaRPr sz="1650" b="0">
              <a:solidFill>
                <a:srgbClr val="111827"/>
              </a:solidFill>
            </a:endParaRPr>
          </a:p>
        </p:txBody>
      </p:sp>
      <p:sp>
        <p:nvSpPr>
          <p:cNvPr id="10" name="圆角矩形 9"/>
          <p:cNvSpPr>
            <a:spLocks noGrp="1"/>
          </p:cNvSpPr>
          <p:nvPr/>
        </p:nvSpPr>
        <p:spPr>
          <a:xfrm>
            <a:off x="7886700" y="1762125"/>
            <a:ext cx="3276600" cy="2047875"/>
          </a:xfrm>
          <a:prstGeom prst="roundRect">
            <a:avLst>
              <a:gd name="adj" fmla="val 2791"/>
            </a:avLst>
          </a:prstGeom>
          <a:solidFill>
            <a:srgbClr val="FFFFFF"/>
          </a:solidFill>
          <a:ln w="9525">
            <a:solidFill>
              <a:srgbClr val="D8E2EC"/>
            </a:solidFill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8134350" y="2028825"/>
            <a:ext cx="27813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>
                <a:solidFill>
                  <a:srgbClr val="227A57"/>
                </a:solidFill>
              </a:defRPr>
            </a:pPr>
            <a:r>
              <a:rPr sz="1875" b="1">
                <a:solidFill>
                  <a:srgbClr val="227A57"/>
                </a:solidFill>
              </a:rPr>
              <a:t>定理</a:t>
            </a:r>
            <a:endParaRPr sz="1875" b="1">
              <a:solidFill>
                <a:srgbClr val="227A57"/>
              </a:solidFill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8153400" y="2543175"/>
            <a:ext cx="2743200" cy="10382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0">
                <a:solidFill>
                  <a:srgbClr val="111827"/>
                </a:solidFill>
              </a:defRPr>
            </a:pPr>
            <a:r>
              <a:rPr sz="1650" b="0">
                <a:solidFill>
                  <a:srgbClr val="111827"/>
                </a:solidFill>
              </a:rPr>
              <a:t>`mul_assoc`</a:t>
            </a:r>
            <a:endParaRPr sz="1650" b="0">
              <a:solidFill>
                <a:srgbClr val="111827"/>
              </a:solidFill>
            </a:endParaRPr>
          </a:p>
          <a:p>
            <a:pPr algn="ctr">
              <a:defRPr sz="1650" b="0">
                <a:solidFill>
                  <a:srgbClr val="111827"/>
                </a:solidFill>
              </a:defRPr>
            </a:pPr>
            <a:r>
              <a:rPr sz="1650" b="0">
                <a:solidFill>
                  <a:srgbClr val="111827"/>
                </a:solidFill>
              </a:rPr>
              <a:t>可在任何半群上使用</a:t>
            </a:r>
            <a:endParaRPr sz="1650" b="0">
              <a:solidFill>
                <a:srgbClr val="111827"/>
              </a:solidFill>
            </a:endParaRPr>
          </a:p>
        </p:txBody>
      </p:sp>
      <p:sp>
        <p:nvSpPr>
          <p:cNvPr id="13" name="圆角矩形 12"/>
          <p:cNvSpPr>
            <a:spLocks noGrp="1"/>
          </p:cNvSpPr>
          <p:nvPr/>
        </p:nvSpPr>
        <p:spPr>
          <a:xfrm>
            <a:off x="2238375" y="4524375"/>
            <a:ext cx="7715250" cy="1381125"/>
          </a:xfrm>
          <a:prstGeom prst="roundRect">
            <a:avLst>
              <a:gd name="adj" fmla="val 2759"/>
            </a:avLst>
          </a:prstGeom>
          <a:solidFill>
            <a:srgbClr val="F6F8FB"/>
          </a:solidFill>
          <a:ln w="9525">
            <a:solidFill>
              <a:srgbClr val="C9D6E3"/>
            </a:solidFill>
            <a:prstDash val="solid"/>
          </a:ln>
        </p:spPr>
      </p:sp>
      <p:sp>
        <p:nvSpPr>
          <p:cNvPr id="14" name="矩形 13"/>
          <p:cNvSpPr>
            <a:spLocks noGrp="1"/>
          </p:cNvSpPr>
          <p:nvPr/>
        </p:nvSpPr>
        <p:spPr>
          <a:xfrm>
            <a:off x="2409825" y="4657725"/>
            <a:ext cx="7372350" cy="11144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0">
                <a:solidFill>
                  <a:srgbClr val="334155"/>
                </a:solidFill>
              </a:defRPr>
            </a:pPr>
            <a:r>
              <a:rPr sz="1425" b="0">
                <a:solidFill>
                  <a:srgbClr val="334155"/>
                </a:solidFill>
              </a:rPr>
              <a:t>variable (G : Type*) [Group G]</a:t>
            </a:r>
            <a:endParaRPr sz="1425" b="0">
              <a:solidFill>
                <a:srgbClr val="334155"/>
              </a:solidFill>
            </a:endParaRPr>
          </a:p>
          <a:p>
            <a:endParaRPr sz="1425"/>
          </a:p>
          <a:p>
            <a:pPr algn="l">
              <a:defRPr sz="1425" b="0">
                <a:solidFill>
                  <a:srgbClr val="334155"/>
                </a:solidFill>
              </a:defRPr>
            </a:pPr>
            <a:r>
              <a:rPr sz="1425" b="0">
                <a:solidFill>
                  <a:srgbClr val="334155"/>
                </a:solidFill>
              </a:rPr>
              <a:t>#synth Group G</a:t>
            </a:r>
            <a:endParaRPr sz="1425" b="0">
              <a:solidFill>
                <a:srgbClr val="334155"/>
              </a:solidFill>
            </a:endParaRPr>
          </a:p>
          <a:p>
            <a:pPr algn="l">
              <a:defRPr sz="1425" b="0">
                <a:solidFill>
                  <a:srgbClr val="334155"/>
                </a:solidFill>
              </a:defRPr>
            </a:pPr>
            <a:r>
              <a:rPr sz="1425" b="0">
                <a:solidFill>
                  <a:srgbClr val="334155"/>
                </a:solidFill>
              </a:rPr>
              <a:t>#check mul_assoc</a:t>
            </a:r>
            <a:endParaRPr sz="1425" b="0">
              <a:solidFill>
                <a:srgbClr val="334155"/>
              </a:solidFill>
            </a:endParaRPr>
          </a:p>
          <a:p>
            <a:pPr algn="l">
              <a:defRPr sz="1425" b="0">
                <a:solidFill>
                  <a:srgbClr val="334155"/>
                </a:solidFill>
              </a:defRPr>
            </a:pPr>
            <a:r>
              <a:rPr sz="1425" b="0">
                <a:solidFill>
                  <a:srgbClr val="334155"/>
                </a:solidFill>
              </a:rPr>
              <a:t>#check inv_mul_cancel</a:t>
            </a:r>
            <a:endParaRPr sz="1425" b="0">
              <a:solidFill>
                <a:srgbClr val="334155"/>
              </a:solidFill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685800" y="6486525"/>
            <a:ext cx="3429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LeanZju D3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11125200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2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7" name="lean-link-2">
            <a:hlinkClick r:id="rId3" tooltip="D3_01_Inspect"/>
          </p:cNvPr>
          <p:cNvSpPr txBox="1"/>
          <p:nvPr/>
        </p:nvSpPr>
        <p:spPr>
          <a:xfrm>
            <a:off x="8858250" y="266700"/>
            <a:ext cx="2381250" cy="28575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1F6FB2"/>
            </a:solidFill>
          </a:ln>
        </p:spPr>
        <p:txBody>
          <a:bodyPr wrap="none" lIns="0" tIns="0" rIns="0" bIns="0" anchor="ctr"/>
          <a:lstStyle/>
          <a:p>
            <a:pPr algn="ctr"/>
            <a:r>
              <a:rPr lang="en-US" sz="900" b="1">
                <a:solidFill>
                  <a:srgbClr val="1F6FB2"/>
                </a:solidFill>
                <a:latin typeface="Arial"/>
                <a:hlinkClick r:id="rId3" tooltip="D3_01_Inspect"/>
              </a:rPr>
              <a:t>Open Lean</a:t>
            </a:r>
            <a:endParaRPr lang="en-US" sz="9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85800" y="323850"/>
            <a:ext cx="7239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F6FB2"/>
                </a:solidFill>
              </a:defRPr>
            </a:pPr>
            <a:r>
              <a:rPr sz="1200" b="1">
                <a:solidFill>
                  <a:srgbClr val="1F6FB2"/>
                </a:solidFill>
              </a:rPr>
              <a:t>Submodule</a:t>
            </a:r>
            <a:endParaRPr sz="1200" b="1">
              <a:solidFill>
                <a:srgbClr val="1F6FB2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666750"/>
            <a:ext cx="10096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111827"/>
                </a:solidFill>
              </a:defRPr>
            </a:pPr>
            <a:r>
              <a:rPr sz="2850" b="1">
                <a:solidFill>
                  <a:srgbClr val="111827"/>
                </a:solidFill>
              </a:rPr>
              <a:t>CompletePolarization 把分解假设保存成字段</a:t>
            </a:r>
            <a:endParaRPr sz="2850" b="1">
              <a:solidFill>
                <a:srgbClr val="111827"/>
              </a:solidFill>
            </a:endParaRPr>
          </a:p>
        </p:txBody>
      </p:sp>
      <p:sp>
        <p:nvSpPr>
          <p:cNvPr id="4" name="圆角矩形 3"/>
          <p:cNvSpPr>
            <a:spLocks noGrp="1"/>
          </p:cNvSpPr>
          <p:nvPr/>
        </p:nvSpPr>
        <p:spPr>
          <a:xfrm>
            <a:off x="647700" y="1333500"/>
            <a:ext cx="7905750" cy="3905250"/>
          </a:xfrm>
          <a:prstGeom prst="roundRect">
            <a:avLst>
              <a:gd name="adj" fmla="val 976"/>
            </a:avLst>
          </a:prstGeom>
          <a:solidFill>
            <a:srgbClr val="F6F8FB"/>
          </a:solidFill>
          <a:ln w="9525">
            <a:solidFill>
              <a:srgbClr val="C9D6E3"/>
            </a:solidFill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819150" y="1466850"/>
            <a:ext cx="7562850" cy="3638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def TotallyIsotropic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  (ω : W →ₗ[F] W →ₗ[F] F) (U : Submodule F W) : Prop :=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∀ u : W, u ∈ U → ∀ v : W, v ∈ U → ω u v = 0</a:t>
            </a:r>
            <a:endParaRPr sz="1200" b="0">
              <a:solidFill>
                <a:srgbClr val="334155"/>
              </a:solidFill>
            </a:endParaRPr>
          </a:p>
          <a:p>
            <a:endParaRPr sz="1200"/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structure CompletePolarization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  (ω : W →ₗ[F] W →ₗ[F] F) where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X : Submodule F W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Y : Submodule F W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isotropic_X : TotallyIsotropic F W ω X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isotropic_Y : TotallyIsotropic F W ω Y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disjoint : Disjoint X Y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sup_eq_top : X ⊔ Y = ⊤</a:t>
            </a:r>
            <a:endParaRPr sz="1200" b="0">
              <a:solidFill>
                <a:srgbClr val="334155"/>
              </a:solidFill>
            </a:endParaRPr>
          </a:p>
        </p:txBody>
      </p:sp>
      <p:sp>
        <p:nvSpPr>
          <p:cNvPr id="6" name="圆角矩形 5"/>
          <p:cNvSpPr>
            <a:spLocks noGrp="1"/>
          </p:cNvSpPr>
          <p:nvPr/>
        </p:nvSpPr>
        <p:spPr>
          <a:xfrm>
            <a:off x="8858250" y="1571625"/>
            <a:ext cx="2333625" cy="2952750"/>
          </a:xfrm>
          <a:prstGeom prst="roundRect">
            <a:avLst>
              <a:gd name="adj" fmla="val 2449"/>
            </a:avLst>
          </a:prstGeom>
          <a:solidFill>
            <a:srgbClr val="FFFFFF"/>
          </a:solidFill>
          <a:ln w="9525">
            <a:solidFill>
              <a:srgbClr val="D8E2EC"/>
            </a:solidFill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9124950" y="1885950"/>
            <a:ext cx="1809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227A57"/>
                </a:solidFill>
              </a:defRPr>
            </a:pPr>
            <a:r>
              <a:rPr sz="1875" b="1">
                <a:solidFill>
                  <a:srgbClr val="227A57"/>
                </a:solidFill>
              </a:rPr>
              <a:t>字段含义</a:t>
            </a:r>
            <a:endParaRPr sz="1875" b="1">
              <a:solidFill>
                <a:srgbClr val="227A57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9124950" y="2428875"/>
            <a:ext cx="1762125" cy="1333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0">
                <a:solidFill>
                  <a:srgbClr val="111827"/>
                </a:solidFill>
              </a:defRPr>
            </a:pPr>
            <a:r>
              <a:rPr sz="1425" b="0">
                <a:solidFill>
                  <a:srgbClr val="111827"/>
                </a:solidFill>
              </a:rPr>
              <a:t>• `X`, `Y` 是子空间</a:t>
            </a:r>
            <a:endParaRPr sz="1425" b="0">
              <a:solidFill>
                <a:srgbClr val="111827"/>
              </a:solidFill>
            </a:endParaRPr>
          </a:p>
          <a:p>
            <a:pPr algn="l">
              <a:defRPr sz="1425" b="0">
                <a:solidFill>
                  <a:srgbClr val="111827"/>
                </a:solidFill>
              </a:defRPr>
            </a:pPr>
            <a:r>
              <a:rPr sz="1425" b="0">
                <a:solidFill>
                  <a:srgbClr val="111827"/>
                </a:solidFill>
              </a:rPr>
              <a:t>• 分别全迷向</a:t>
            </a:r>
            <a:endParaRPr sz="1425" b="0">
              <a:solidFill>
                <a:srgbClr val="111827"/>
              </a:solidFill>
            </a:endParaRPr>
          </a:p>
          <a:p>
            <a:pPr algn="l">
              <a:defRPr sz="1425" b="0">
                <a:solidFill>
                  <a:srgbClr val="111827"/>
                </a:solidFill>
              </a:defRPr>
            </a:pPr>
            <a:r>
              <a:rPr sz="1425" b="0">
                <a:solidFill>
                  <a:srgbClr val="111827"/>
                </a:solidFill>
              </a:rPr>
              <a:t>• `Disjoint X Y`</a:t>
            </a:r>
            <a:endParaRPr sz="1425" b="0">
              <a:solidFill>
                <a:srgbClr val="111827"/>
              </a:solidFill>
            </a:endParaRPr>
          </a:p>
          <a:p>
            <a:pPr algn="l">
              <a:defRPr sz="1425" b="0">
                <a:solidFill>
                  <a:srgbClr val="111827"/>
                </a:solidFill>
              </a:defRPr>
            </a:pPr>
            <a:r>
              <a:rPr sz="1425" b="0">
                <a:solidFill>
                  <a:srgbClr val="111827"/>
                </a:solidFill>
              </a:rPr>
              <a:t>• `X ⊔ Y = ⊤`</a:t>
            </a:r>
            <a:endParaRPr sz="1425" b="0">
              <a:solidFill>
                <a:srgbClr val="111827"/>
              </a:solidFill>
            </a:endParaRPr>
          </a:p>
        </p:txBody>
      </p:sp>
      <p:sp>
        <p:nvSpPr>
          <p:cNvPr id="9" name="圆角矩形 8"/>
          <p:cNvSpPr>
            <a:spLocks noGrp="1"/>
          </p:cNvSpPr>
          <p:nvPr/>
        </p:nvSpPr>
        <p:spPr>
          <a:xfrm>
            <a:off x="1143000" y="5619750"/>
            <a:ext cx="9906000" cy="419100"/>
          </a:xfrm>
          <a:prstGeom prst="roundRect">
            <a:avLst>
              <a:gd name="adj" fmla="val 13636"/>
            </a:avLst>
          </a:prstGeom>
          <a:solidFill>
            <a:srgbClr val="EEF4FA"/>
          </a:solidFill>
          <a:ln w="9525">
            <a:solidFill>
              <a:srgbClr val="D8E2EC"/>
            </a:solidFill>
            <a:prstDash val="solid"/>
          </a:ln>
        </p:spPr>
      </p:sp>
      <p:sp>
        <p:nvSpPr>
          <p:cNvPr id="10" name="矩形 9"/>
          <p:cNvSpPr>
            <a:spLocks noGrp="1"/>
          </p:cNvSpPr>
          <p:nvPr/>
        </p:nvSpPr>
        <p:spPr>
          <a:xfrm>
            <a:off x="1428750" y="5715000"/>
            <a:ext cx="9334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174A7C"/>
                </a:solidFill>
              </a:defRPr>
            </a:pPr>
            <a:r>
              <a:rPr sz="1500" b="1">
                <a:solidFill>
                  <a:srgbClr val="174A7C"/>
                </a:solidFill>
              </a:rPr>
              <a:t>`sup_eq_top` 是后面分解任意 `w : W` 的关键入口。</a:t>
            </a:r>
            <a:endParaRPr sz="1500" b="1">
              <a:solidFill>
                <a:srgbClr val="174A7C"/>
              </a:solidFill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685800" y="6486525"/>
            <a:ext cx="3429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LeanZju D3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11125200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20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3" name="lean-link-20">
            <a:hlinkClick r:id="rId3" tooltip="D3_10_VectorSpace_Choose"/>
          </p:cNvPr>
          <p:cNvSpPr txBox="1"/>
          <p:nvPr/>
        </p:nvSpPr>
        <p:spPr>
          <a:xfrm>
            <a:off x="8858250" y="266700"/>
            <a:ext cx="2381250" cy="28575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1F6FB2"/>
            </a:solidFill>
          </a:ln>
        </p:spPr>
        <p:txBody>
          <a:bodyPr wrap="none" lIns="0" tIns="0" rIns="0" bIns="0" anchor="ctr"/>
          <a:lstStyle/>
          <a:p>
            <a:pPr algn="ctr"/>
            <a:r>
              <a:rPr lang="en-US" sz="900" b="1">
                <a:solidFill>
                  <a:srgbClr val="1F6FB2"/>
                </a:solidFill>
                <a:latin typeface="Arial"/>
                <a:hlinkClick r:id="rId3" tooltip="D3_10_VectorSpace_Choose"/>
              </a:rPr>
              <a:t>Open Lean</a:t>
            </a:r>
            <a:endParaRPr lang="en-US" sz="9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85800" y="323850"/>
            <a:ext cx="7239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F6FB2"/>
                </a:solidFill>
              </a:defRPr>
            </a:pPr>
            <a:r>
              <a:rPr sz="1200" b="1">
                <a:solidFill>
                  <a:srgbClr val="1F6FB2"/>
                </a:solidFill>
              </a:rPr>
              <a:t>选择公理</a:t>
            </a:r>
            <a:endParaRPr sz="1200" b="1">
              <a:solidFill>
                <a:srgbClr val="1F6FB2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666750"/>
            <a:ext cx="10096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111827"/>
                </a:solidFill>
              </a:defRPr>
            </a:pPr>
            <a:r>
              <a:rPr sz="2850" b="1">
                <a:solidFill>
                  <a:srgbClr val="111827"/>
                </a:solidFill>
              </a:rPr>
              <a:t>Classical.choose 从存在性证明中取一个对象</a:t>
            </a:r>
            <a:endParaRPr sz="2850" b="1">
              <a:solidFill>
                <a:srgbClr val="111827"/>
              </a:solidFill>
            </a:endParaRPr>
          </a:p>
        </p:txBody>
      </p:sp>
      <p:sp>
        <p:nvSpPr>
          <p:cNvPr id="4" name="圆角矩形 3"/>
          <p:cNvSpPr>
            <a:spLocks noGrp="1"/>
          </p:cNvSpPr>
          <p:nvPr/>
        </p:nvSpPr>
        <p:spPr>
          <a:xfrm>
            <a:off x="685800" y="1333500"/>
            <a:ext cx="7524750" cy="4095750"/>
          </a:xfrm>
          <a:prstGeom prst="roundRect">
            <a:avLst>
              <a:gd name="adj" fmla="val 930"/>
            </a:avLst>
          </a:prstGeom>
          <a:solidFill>
            <a:srgbClr val="F6F8FB"/>
          </a:solidFill>
          <a:ln w="9525">
            <a:solidFill>
              <a:srgbClr val="C9D6E3"/>
            </a:solidFill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857250" y="1466850"/>
            <a:ext cx="7181850" cy="3829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#check Classical.choose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-- Classical.choose :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--   (h : ∃ x, p x) → α</a:t>
            </a:r>
            <a:endParaRPr sz="1200" b="0">
              <a:solidFill>
                <a:srgbClr val="334155"/>
              </a:solidFill>
            </a:endParaRPr>
          </a:p>
          <a:p>
            <a:endParaRPr sz="1200"/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#check Classical.choose_spec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-- Classical.choose_spec :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--   p (Classical.choose h)</a:t>
            </a:r>
            <a:endParaRPr sz="1200" b="0">
              <a:solidFill>
                <a:srgbClr val="334155"/>
              </a:solidFill>
            </a:endParaRPr>
          </a:p>
          <a:p>
            <a:endParaRPr sz="1200"/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lemma exists_decomposition (P : CompletePolarization F W ω) (w : W) :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  ∃ x : W, x ∈ P.X ∧ ∃ y : W, y ∈ P.Y ∧ w = x + y := by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...</a:t>
            </a:r>
            <a:endParaRPr sz="1200" b="0">
              <a:solidFill>
                <a:srgbClr val="334155"/>
              </a:solidFill>
            </a:endParaRPr>
          </a:p>
          <a:p>
            <a:endParaRPr sz="1200"/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noncomputable def xComponent (w : W) : W :=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Classical.choose (exists_decomposition F W P w)</a:t>
            </a:r>
            <a:endParaRPr sz="1200" b="0">
              <a:solidFill>
                <a:srgbClr val="334155"/>
              </a:solidFill>
            </a:endParaRPr>
          </a:p>
        </p:txBody>
      </p:sp>
      <p:sp>
        <p:nvSpPr>
          <p:cNvPr id="6" name="圆角矩形 5"/>
          <p:cNvSpPr>
            <a:spLocks noGrp="1"/>
          </p:cNvSpPr>
          <p:nvPr/>
        </p:nvSpPr>
        <p:spPr>
          <a:xfrm>
            <a:off x="8524875" y="1428750"/>
            <a:ext cx="2714625" cy="3333750"/>
          </a:xfrm>
          <a:prstGeom prst="roundRect">
            <a:avLst>
              <a:gd name="adj" fmla="val 2105"/>
            </a:avLst>
          </a:prstGeom>
          <a:solidFill>
            <a:srgbClr val="FFFFFF"/>
          </a:solidFill>
          <a:ln w="9525">
            <a:solidFill>
              <a:srgbClr val="D8E2EC"/>
            </a:solidFill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8801100" y="1752600"/>
            <a:ext cx="21431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227A57"/>
                </a:solidFill>
              </a:defRPr>
            </a:pPr>
            <a:r>
              <a:rPr sz="1875" b="1">
                <a:solidFill>
                  <a:srgbClr val="227A57"/>
                </a:solidFill>
              </a:rPr>
              <a:t>怎么讲</a:t>
            </a:r>
            <a:endParaRPr sz="1875" b="1">
              <a:solidFill>
                <a:srgbClr val="227A57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8801100" y="2286000"/>
            <a:ext cx="2143125" cy="1619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0">
                <a:solidFill>
                  <a:srgbClr val="111827"/>
                </a:solidFill>
              </a:defRPr>
            </a:pPr>
            <a:r>
              <a:rPr sz="1425" b="0">
                <a:solidFill>
                  <a:srgbClr val="111827"/>
                </a:solidFill>
              </a:rPr>
              <a:t>• 证明 `∃ x, p x`</a:t>
            </a:r>
            <a:endParaRPr sz="1425" b="0">
              <a:solidFill>
                <a:srgbClr val="111827"/>
              </a:solidFill>
            </a:endParaRPr>
          </a:p>
          <a:p>
            <a:pPr algn="l">
              <a:defRPr sz="1425" b="0">
                <a:solidFill>
                  <a:srgbClr val="111827"/>
                </a:solidFill>
              </a:defRPr>
            </a:pPr>
            <a:r>
              <a:rPr sz="1425" b="0">
                <a:solidFill>
                  <a:srgbClr val="111827"/>
                </a:solidFill>
              </a:rPr>
              <a:t>• `choose` 取 witness</a:t>
            </a:r>
            <a:endParaRPr sz="1425" b="0">
              <a:solidFill>
                <a:srgbClr val="111827"/>
              </a:solidFill>
            </a:endParaRPr>
          </a:p>
          <a:p>
            <a:pPr algn="l">
              <a:defRPr sz="1425" b="0">
                <a:solidFill>
                  <a:srgbClr val="111827"/>
                </a:solidFill>
              </a:defRPr>
            </a:pPr>
            <a:r>
              <a:rPr sz="1425" b="0">
                <a:solidFill>
                  <a:srgbClr val="111827"/>
                </a:solidFill>
              </a:rPr>
              <a:t>• `choose_spec` 取性质</a:t>
            </a:r>
            <a:endParaRPr sz="1425" b="0">
              <a:solidFill>
                <a:srgbClr val="111827"/>
              </a:solidFill>
            </a:endParaRPr>
          </a:p>
          <a:p>
            <a:pPr algn="l">
              <a:defRPr sz="1425" b="0">
                <a:solidFill>
                  <a:srgbClr val="111827"/>
                </a:solidFill>
              </a:defRPr>
            </a:pPr>
            <a:r>
              <a:rPr sz="1425" b="0">
                <a:solidFill>
                  <a:srgbClr val="111827"/>
                </a:solidFill>
              </a:rPr>
              <a:t>• 通常 `noncomputable`</a:t>
            </a:r>
            <a:endParaRPr sz="1425" b="0">
              <a:solidFill>
                <a:srgbClr val="111827"/>
              </a:solidFill>
            </a:endParaRPr>
          </a:p>
        </p:txBody>
      </p:sp>
      <p:sp>
        <p:nvSpPr>
          <p:cNvPr id="9" name="圆角矩形 8"/>
          <p:cNvSpPr>
            <a:spLocks noGrp="1"/>
          </p:cNvSpPr>
          <p:nvPr/>
        </p:nvSpPr>
        <p:spPr>
          <a:xfrm>
            <a:off x="1143000" y="5667375"/>
            <a:ext cx="9906000" cy="419100"/>
          </a:xfrm>
          <a:prstGeom prst="roundRect">
            <a:avLst>
              <a:gd name="adj" fmla="val 13636"/>
            </a:avLst>
          </a:prstGeom>
          <a:solidFill>
            <a:srgbClr val="FFF5DA"/>
          </a:solidFill>
          <a:ln w="9525">
            <a:solidFill>
              <a:srgbClr val="D8E2EC"/>
            </a:solidFill>
            <a:prstDash val="solid"/>
          </a:ln>
        </p:spPr>
      </p:sp>
      <p:sp>
        <p:nvSpPr>
          <p:cNvPr id="10" name="矩形 9"/>
          <p:cNvSpPr>
            <a:spLocks noGrp="1"/>
          </p:cNvSpPr>
          <p:nvPr/>
        </p:nvSpPr>
        <p:spPr>
          <a:xfrm>
            <a:off x="1428750" y="5762625"/>
            <a:ext cx="9334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9A6B12"/>
                </a:solidFill>
              </a:defRPr>
            </a:pPr>
            <a:r>
              <a:rPr sz="1500" b="1">
                <a:solidFill>
                  <a:srgbClr val="9A6B12"/>
                </a:solidFill>
              </a:rPr>
              <a:t>选择公理允许“选一个满足条件的对象”，但不告诉你可计算算法。</a:t>
            </a:r>
            <a:endParaRPr sz="1500" b="1">
              <a:solidFill>
                <a:srgbClr val="9A6B12"/>
              </a:solidFill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685800" y="6486525"/>
            <a:ext cx="3429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LeanZju D3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11125200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21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3" name="lean-link-21">
            <a:hlinkClick r:id="rId3" tooltip="D3_10_VectorSpace_Choose"/>
          </p:cNvPr>
          <p:cNvSpPr txBox="1"/>
          <p:nvPr/>
        </p:nvSpPr>
        <p:spPr>
          <a:xfrm>
            <a:off x="8858250" y="266700"/>
            <a:ext cx="2381250" cy="28575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1F6FB2"/>
            </a:solidFill>
          </a:ln>
        </p:spPr>
        <p:txBody>
          <a:bodyPr wrap="none" lIns="0" tIns="0" rIns="0" bIns="0" anchor="ctr"/>
          <a:lstStyle/>
          <a:p>
            <a:pPr algn="ctr"/>
            <a:r>
              <a:rPr lang="en-US" sz="900" b="1">
                <a:solidFill>
                  <a:srgbClr val="1F6FB2"/>
                </a:solidFill>
                <a:latin typeface="Arial"/>
                <a:hlinkClick r:id="rId3" tooltip="D3_10_VectorSpace_Choose"/>
              </a:rPr>
              <a:t>Open Lean</a:t>
            </a:r>
            <a:endParaRPr lang="en-US" sz="9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85800" y="323850"/>
            <a:ext cx="7239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F6FB2"/>
                </a:solidFill>
              </a:defRPr>
            </a:pPr>
            <a:r>
              <a:rPr sz="1200" b="1">
                <a:solidFill>
                  <a:srgbClr val="1F6FB2"/>
                </a:solidFill>
              </a:rPr>
              <a:t>Classical.choose</a:t>
            </a:r>
            <a:endParaRPr sz="1200" b="1">
              <a:solidFill>
                <a:srgbClr val="1F6FB2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666750"/>
            <a:ext cx="10096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111827"/>
                </a:solidFill>
              </a:defRPr>
            </a:pPr>
            <a:r>
              <a:rPr sz="2850" b="1">
                <a:solidFill>
                  <a:srgbClr val="111827"/>
                </a:solidFill>
              </a:rPr>
              <a:t>choose_spec 负责证明选出来的对象真的满足条件</a:t>
            </a:r>
            <a:endParaRPr sz="2850" b="1">
              <a:solidFill>
                <a:srgbClr val="111827"/>
              </a:solidFill>
            </a:endParaRPr>
          </a:p>
        </p:txBody>
      </p:sp>
      <p:sp>
        <p:nvSpPr>
          <p:cNvPr id="4" name="圆角矩形 3"/>
          <p:cNvSpPr>
            <a:spLocks noGrp="1"/>
          </p:cNvSpPr>
          <p:nvPr/>
        </p:nvSpPr>
        <p:spPr>
          <a:xfrm>
            <a:off x="628650" y="1333500"/>
            <a:ext cx="7810500" cy="4095750"/>
          </a:xfrm>
          <a:prstGeom prst="roundRect">
            <a:avLst>
              <a:gd name="adj" fmla="val 930"/>
            </a:avLst>
          </a:prstGeom>
          <a:solidFill>
            <a:srgbClr val="F6F8FB"/>
          </a:solidFill>
          <a:ln w="9525">
            <a:solidFill>
              <a:srgbClr val="C9D6E3"/>
            </a:solidFill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800100" y="1466850"/>
            <a:ext cx="7467600" cy="3829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noncomputable def yComponent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  (P : CompletePolarization F W ω) (w : W) : W :=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Classical.choose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  ((Classical.choose_spec (exists_decomposition F W P w)).2)</a:t>
            </a:r>
            <a:endParaRPr sz="1200" b="0">
              <a:solidFill>
                <a:srgbClr val="334155"/>
              </a:solidFill>
            </a:endParaRPr>
          </a:p>
          <a:p>
            <a:endParaRPr sz="1200"/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lemma decompose_by_components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  (P : CompletePolarization F W ω) (w : W) :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  w = xComponent F W ω P w + yComponent F W ω P w := by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dsimp [xComponent, yComponent]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exact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  (Classical.choose_spec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    ((Classical.choose_spec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      (exists_decomposition F W P w)).2)).2</a:t>
            </a:r>
            <a:endParaRPr sz="1200" b="0">
              <a:solidFill>
                <a:srgbClr val="334155"/>
              </a:solidFill>
            </a:endParaRPr>
          </a:p>
        </p:txBody>
      </p:sp>
      <p:sp>
        <p:nvSpPr>
          <p:cNvPr id="6" name="圆角矩形 5"/>
          <p:cNvSpPr>
            <a:spLocks noGrp="1"/>
          </p:cNvSpPr>
          <p:nvPr/>
        </p:nvSpPr>
        <p:spPr>
          <a:xfrm>
            <a:off x="8715375" y="1571625"/>
            <a:ext cx="2476500" cy="295275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9525">
            <a:solidFill>
              <a:srgbClr val="D8E2EC"/>
            </a:solidFill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8991600" y="1885950"/>
            <a:ext cx="1952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4A7C"/>
                </a:solidFill>
              </a:defRPr>
            </a:pPr>
            <a:r>
              <a:rPr sz="1875" b="1">
                <a:solidFill>
                  <a:srgbClr val="174A7C"/>
                </a:solidFill>
              </a:rPr>
              <a:t>嵌套选择</a:t>
            </a:r>
            <a:endParaRPr sz="1875" b="1">
              <a:solidFill>
                <a:srgbClr val="174A7C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8991600" y="2428875"/>
            <a:ext cx="190500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0">
                <a:solidFill>
                  <a:srgbClr val="111827"/>
                </a:solidFill>
              </a:defRPr>
            </a:pPr>
            <a:r>
              <a:rPr sz="1425" b="0">
                <a:solidFill>
                  <a:srgbClr val="111827"/>
                </a:solidFill>
              </a:rPr>
              <a:t>• 第一层选 `x`</a:t>
            </a:r>
            <a:endParaRPr sz="1425" b="0">
              <a:solidFill>
                <a:srgbClr val="111827"/>
              </a:solidFill>
            </a:endParaRPr>
          </a:p>
          <a:p>
            <a:pPr algn="l">
              <a:defRPr sz="1425" b="0">
                <a:solidFill>
                  <a:srgbClr val="111827"/>
                </a:solidFill>
              </a:defRPr>
            </a:pPr>
            <a:r>
              <a:rPr sz="1425" b="0">
                <a:solidFill>
                  <a:srgbClr val="111827"/>
                </a:solidFill>
              </a:rPr>
              <a:t>• 证明里还含 `∃ y`</a:t>
            </a:r>
            <a:endParaRPr sz="1425" b="0">
              <a:solidFill>
                <a:srgbClr val="111827"/>
              </a:solidFill>
            </a:endParaRPr>
          </a:p>
          <a:p>
            <a:pPr algn="l">
              <a:defRPr sz="1425" b="0">
                <a:solidFill>
                  <a:srgbClr val="111827"/>
                </a:solidFill>
              </a:defRPr>
            </a:pPr>
            <a:r>
              <a:rPr sz="1425" b="0">
                <a:solidFill>
                  <a:srgbClr val="111827"/>
                </a:solidFill>
              </a:rPr>
              <a:t>• 第二层再选 `y`</a:t>
            </a:r>
            <a:endParaRPr sz="1425" b="0">
              <a:solidFill>
                <a:srgbClr val="111827"/>
              </a:solidFill>
            </a:endParaRPr>
          </a:p>
          <a:p>
            <a:pPr algn="l">
              <a:defRPr sz="1425" b="0">
                <a:solidFill>
                  <a:srgbClr val="111827"/>
                </a:solidFill>
              </a:defRPr>
            </a:pPr>
            <a:r>
              <a:rPr sz="1425" b="0">
                <a:solidFill>
                  <a:srgbClr val="111827"/>
                </a:solidFill>
              </a:rPr>
              <a:t>• 最后取等式 `w = x + y`</a:t>
            </a:r>
            <a:endParaRPr sz="1425" b="0">
              <a:solidFill>
                <a:srgbClr val="111827"/>
              </a:solidFill>
            </a:endParaRPr>
          </a:p>
        </p:txBody>
      </p:sp>
      <p:sp>
        <p:nvSpPr>
          <p:cNvPr id="9" name="圆角矩形 8"/>
          <p:cNvSpPr>
            <a:spLocks noGrp="1"/>
          </p:cNvSpPr>
          <p:nvPr/>
        </p:nvSpPr>
        <p:spPr>
          <a:xfrm>
            <a:off x="1095375" y="5619750"/>
            <a:ext cx="10001250" cy="457200"/>
          </a:xfrm>
          <a:prstGeom prst="roundRect">
            <a:avLst>
              <a:gd name="adj" fmla="val 12500"/>
            </a:avLst>
          </a:prstGeom>
          <a:solidFill>
            <a:srgbClr val="EAF6EF"/>
          </a:solidFill>
          <a:ln w="9525">
            <a:solidFill>
              <a:srgbClr val="D8E2EC"/>
            </a:solidFill>
            <a:prstDash val="solid"/>
          </a:ln>
        </p:spPr>
      </p:sp>
      <p:sp>
        <p:nvSpPr>
          <p:cNvPr id="10" name="矩形 9"/>
          <p:cNvSpPr>
            <a:spLocks noGrp="1"/>
          </p:cNvSpPr>
          <p:nvPr/>
        </p:nvSpPr>
        <p:spPr>
          <a:xfrm>
            <a:off x="1381125" y="5734050"/>
            <a:ext cx="9429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227A57"/>
                </a:solidFill>
              </a:defRPr>
            </a:pPr>
            <a:r>
              <a:rPr sz="1500" b="1">
                <a:solidFill>
                  <a:srgbClr val="227A57"/>
                </a:solidFill>
              </a:rPr>
              <a:t>Lean 不会忘记 witness 的性质；只是你要用 `choose_spec` 明确把证明取出来。</a:t>
            </a:r>
            <a:endParaRPr sz="1500" b="1">
              <a:solidFill>
                <a:srgbClr val="227A57"/>
              </a:solidFill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685800" y="6486525"/>
            <a:ext cx="3429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LeanZju D3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11125200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22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3" name="lean-link-22">
            <a:hlinkClick r:id="rId3" tooltip="D3_10_VectorSpace_Choose"/>
          </p:cNvPr>
          <p:cNvSpPr txBox="1"/>
          <p:nvPr/>
        </p:nvSpPr>
        <p:spPr>
          <a:xfrm>
            <a:off x="8858250" y="266700"/>
            <a:ext cx="2381250" cy="28575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1F6FB2"/>
            </a:solidFill>
          </a:ln>
        </p:spPr>
        <p:txBody>
          <a:bodyPr wrap="none" lIns="0" tIns="0" rIns="0" bIns="0" anchor="ctr"/>
          <a:lstStyle/>
          <a:p>
            <a:pPr algn="ctr"/>
            <a:r>
              <a:rPr lang="en-US" sz="900" b="1">
                <a:solidFill>
                  <a:srgbClr val="1F6FB2"/>
                </a:solidFill>
                <a:latin typeface="Arial"/>
                <a:hlinkClick r:id="rId3" tooltip="D3_10_VectorSpace_Choose"/>
              </a:rPr>
              <a:t>Open Lean</a:t>
            </a:r>
            <a:endParaRPr lang="en-US" sz="9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85800" y="323850"/>
            <a:ext cx="7239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F6FB2"/>
                </a:solidFill>
              </a:defRPr>
            </a:pPr>
            <a:r>
              <a:rPr sz="1200" b="1">
                <a:solidFill>
                  <a:srgbClr val="1F6FB2"/>
                </a:solidFill>
              </a:rPr>
              <a:t>Mathlib 定义</a:t>
            </a:r>
            <a:endParaRPr sz="1200" b="1">
              <a:solidFill>
                <a:srgbClr val="1F6FB2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666750"/>
            <a:ext cx="10096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111827"/>
                </a:solidFill>
              </a:defRPr>
            </a:pPr>
            <a:r>
              <a:rPr sz="2850" b="1">
                <a:solidFill>
                  <a:srgbClr val="111827"/>
                </a:solidFill>
              </a:rPr>
              <a:t>Category 的定义分成数据和公理</a:t>
            </a:r>
            <a:endParaRPr sz="2850" b="1">
              <a:solidFill>
                <a:srgbClr val="111827"/>
              </a:solidFill>
            </a:endParaRPr>
          </a:p>
        </p:txBody>
      </p:sp>
      <p:sp>
        <p:nvSpPr>
          <p:cNvPr id="4" name="圆角矩形 3"/>
          <p:cNvSpPr>
            <a:spLocks noGrp="1"/>
          </p:cNvSpPr>
          <p:nvPr/>
        </p:nvSpPr>
        <p:spPr>
          <a:xfrm>
            <a:off x="742950" y="1428750"/>
            <a:ext cx="7524750" cy="3667125"/>
          </a:xfrm>
          <a:prstGeom prst="roundRect">
            <a:avLst>
              <a:gd name="adj" fmla="val 1039"/>
            </a:avLst>
          </a:prstGeom>
          <a:solidFill>
            <a:srgbClr val="F6F8FB"/>
          </a:solidFill>
          <a:ln w="9525">
            <a:solidFill>
              <a:srgbClr val="C9D6E3"/>
            </a:solidFill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914400" y="1562100"/>
            <a:ext cx="7181850" cy="34004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class CategoryStruct (obj : Type u) extends Quiver obj where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id : ∀ X : obj, Hom X X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comp : ∀ {X Y Z : obj},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  (X ⟶ Y) → (Y ⟶ Z) → (X ⟶ Z)</a:t>
            </a:r>
            <a:endParaRPr sz="1200" b="0">
              <a:solidFill>
                <a:srgbClr val="334155"/>
              </a:solidFill>
            </a:endParaRPr>
          </a:p>
          <a:p>
            <a:endParaRPr sz="1200"/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class Category (obj : Type u) extends CategoryStruct obj where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id_comp : ∀ {X Y} (f : X ⟶ Y), 𝟙 X ≫ f = f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comp_id : ∀ {X Y} (f : X ⟶ Y), f ≫ 𝟙 Y = f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assoc : ∀ f g h, (f ≫ g) ≫ h = f ≫ g ≫ h</a:t>
            </a:r>
            <a:endParaRPr sz="1200" b="0">
              <a:solidFill>
                <a:srgbClr val="334155"/>
              </a:solidFill>
            </a:endParaRPr>
          </a:p>
        </p:txBody>
      </p:sp>
      <p:sp>
        <p:nvSpPr>
          <p:cNvPr id="6" name="圆角矩形 5"/>
          <p:cNvSpPr>
            <a:spLocks noGrp="1"/>
          </p:cNvSpPr>
          <p:nvPr/>
        </p:nvSpPr>
        <p:spPr>
          <a:xfrm>
            <a:off x="8572500" y="1600200"/>
            <a:ext cx="2667000" cy="3048000"/>
          </a:xfrm>
          <a:prstGeom prst="roundRect">
            <a:avLst>
              <a:gd name="adj" fmla="val 2143"/>
            </a:avLst>
          </a:prstGeom>
          <a:solidFill>
            <a:srgbClr val="FFFFFF"/>
          </a:solidFill>
          <a:ln w="9525">
            <a:solidFill>
              <a:srgbClr val="D8E2EC"/>
            </a:solidFill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8839200" y="1924050"/>
            <a:ext cx="2095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4A7C"/>
                </a:solidFill>
              </a:defRPr>
            </a:pPr>
            <a:r>
              <a:rPr sz="1875" b="1">
                <a:solidFill>
                  <a:srgbClr val="174A7C"/>
                </a:solidFill>
              </a:rPr>
              <a:t>读定义</a:t>
            </a:r>
            <a:endParaRPr sz="1875" b="1">
              <a:solidFill>
                <a:srgbClr val="174A7C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8839200" y="2476500"/>
            <a:ext cx="2095500" cy="1619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>
                <a:solidFill>
                  <a:srgbClr val="111827"/>
                </a:solidFill>
              </a:defRPr>
            </a:pPr>
            <a:r>
              <a:rPr sz="1500" b="0">
                <a:solidFill>
                  <a:srgbClr val="111827"/>
                </a:solidFill>
              </a:rPr>
              <a:t>• `Hom` 来自 `Quiver`</a:t>
            </a:r>
            <a:endParaRPr sz="1500" b="0">
              <a:solidFill>
                <a:srgbClr val="111827"/>
              </a:solidFill>
            </a:endParaRPr>
          </a:p>
          <a:p>
            <a:pPr algn="l">
              <a:defRPr sz="1500" b="0">
                <a:solidFill>
                  <a:srgbClr val="111827"/>
                </a:solidFill>
              </a:defRPr>
            </a:pPr>
            <a:r>
              <a:rPr sz="1500" b="0">
                <a:solidFill>
                  <a:srgbClr val="111827"/>
                </a:solidFill>
              </a:rPr>
              <a:t>• `𝟙 X` 是 `id X`</a:t>
            </a:r>
            <a:endParaRPr sz="1500" b="0">
              <a:solidFill>
                <a:srgbClr val="111827"/>
              </a:solidFill>
            </a:endParaRPr>
          </a:p>
          <a:p>
            <a:pPr algn="l">
              <a:defRPr sz="1500" b="0">
                <a:solidFill>
                  <a:srgbClr val="111827"/>
                </a:solidFill>
              </a:defRPr>
            </a:pPr>
            <a:r>
              <a:rPr sz="1500" b="0">
                <a:solidFill>
                  <a:srgbClr val="111827"/>
                </a:solidFill>
              </a:rPr>
              <a:t>• `f ≫ g` 是复合</a:t>
            </a:r>
            <a:endParaRPr sz="1500" b="0">
              <a:solidFill>
                <a:srgbClr val="111827"/>
              </a:solidFill>
            </a:endParaRPr>
          </a:p>
          <a:p>
            <a:pPr algn="l">
              <a:defRPr sz="1500" b="0">
                <a:solidFill>
                  <a:srgbClr val="111827"/>
                </a:solidFill>
              </a:defRPr>
            </a:pPr>
            <a:r>
              <a:rPr sz="1500" b="0">
                <a:solidFill>
                  <a:srgbClr val="111827"/>
                </a:solidFill>
              </a:rPr>
              <a:t>• instance 时要给数据</a:t>
            </a:r>
            <a:endParaRPr sz="1500" b="0">
              <a:solidFill>
                <a:srgbClr val="111827"/>
              </a:solidFill>
            </a:endParaRPr>
          </a:p>
          <a:p>
            <a:pPr algn="l">
              <a:defRPr sz="1500" b="0">
                <a:solidFill>
                  <a:srgbClr val="111827"/>
                </a:solidFill>
              </a:defRPr>
            </a:pPr>
            <a:r>
              <a:rPr sz="1500" b="0">
                <a:solidFill>
                  <a:srgbClr val="111827"/>
                </a:solidFill>
              </a:rPr>
              <a:t>• 再逐条证明三条律</a:t>
            </a:r>
            <a:endParaRPr sz="1500" b="0">
              <a:solidFill>
                <a:srgbClr val="111827"/>
              </a:solidFill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685800" y="6486525"/>
            <a:ext cx="3429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LeanZju D3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11125200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23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1" name="lean-link-23">
            <a:hlinkClick r:id="rId3" tooltip="D3_11_Category_Homological"/>
          </p:cNvPr>
          <p:cNvSpPr txBox="1"/>
          <p:nvPr/>
        </p:nvSpPr>
        <p:spPr>
          <a:xfrm>
            <a:off x="8858250" y="266700"/>
            <a:ext cx="2381250" cy="28575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1F6FB2"/>
            </a:solidFill>
          </a:ln>
        </p:spPr>
        <p:txBody>
          <a:bodyPr wrap="none" lIns="0" tIns="0" rIns="0" bIns="0" anchor="ctr"/>
          <a:lstStyle/>
          <a:p>
            <a:pPr algn="ctr"/>
            <a:r>
              <a:rPr lang="en-US" sz="900" b="1">
                <a:solidFill>
                  <a:srgbClr val="1F6FB2"/>
                </a:solidFill>
                <a:latin typeface="Arial"/>
                <a:hlinkClick r:id="rId3" tooltip="D3_11_Category_Homological"/>
              </a:rPr>
              <a:t>Open Lean</a:t>
            </a:r>
            <a:endParaRPr lang="en-US" sz="900"/>
          </a:p>
        </p:txBody>
      </p:sp>
      <p:sp>
        <p:nvSpPr>
          <p:cNvPr id="12" name="mathlib-excerpt-note"/>
          <p:cNvSpPr txBox="1"/>
          <p:nvPr/>
        </p:nvSpPr>
        <p:spPr>
          <a:xfrm>
            <a:off x="914400" y="5924550"/>
            <a:ext cx="8572500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/>
          <a:lstStyle/>
          <a:p>
            <a:r>
              <a:rPr lang="zh-CN" sz="1000">
                <a:solidFill>
                  <a:srgbClr val="667085"/>
                </a:solidFill>
                <a:latin typeface="Arial"/>
                <a:ea typeface="PingFang SC"/>
              </a:rPr>
              <a:t>示意化摘录：为课堂阅读省略 universe 与部分字段，完整可运行代码见 Lean 文件。</a:t>
            </a:r>
            <a:endParaRPr lang="zh-CN" sz="10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85800" y="323850"/>
            <a:ext cx="7239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F6FB2"/>
                </a:solidFill>
              </a:defRPr>
            </a:pPr>
            <a:r>
              <a:rPr sz="1200" b="1">
                <a:solidFill>
                  <a:srgbClr val="1F6FB2"/>
                </a:solidFill>
              </a:rPr>
              <a:t>Mathlib 定义</a:t>
            </a:r>
            <a:endParaRPr sz="1200" b="1">
              <a:solidFill>
                <a:srgbClr val="1F6FB2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666750"/>
            <a:ext cx="10096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111827"/>
                </a:solidFill>
              </a:defRPr>
            </a:pPr>
            <a:r>
              <a:rPr sz="2850" b="1">
                <a:solidFill>
                  <a:srgbClr val="111827"/>
                </a:solidFill>
              </a:rPr>
              <a:t>Functor 保存对象像、态射像和两条保持律</a:t>
            </a:r>
            <a:endParaRPr sz="2850" b="1">
              <a:solidFill>
                <a:srgbClr val="111827"/>
              </a:solidFill>
            </a:endParaRPr>
          </a:p>
        </p:txBody>
      </p:sp>
      <p:sp>
        <p:nvSpPr>
          <p:cNvPr id="4" name="圆角矩形 3"/>
          <p:cNvSpPr>
            <a:spLocks noGrp="1"/>
          </p:cNvSpPr>
          <p:nvPr/>
        </p:nvSpPr>
        <p:spPr>
          <a:xfrm>
            <a:off x="904875" y="1571625"/>
            <a:ext cx="7810500" cy="2428875"/>
          </a:xfrm>
          <a:prstGeom prst="roundRect">
            <a:avLst>
              <a:gd name="adj" fmla="val 1569"/>
            </a:avLst>
          </a:prstGeom>
          <a:solidFill>
            <a:srgbClr val="F6F8FB"/>
          </a:solidFill>
          <a:ln w="9525">
            <a:solidFill>
              <a:srgbClr val="C9D6E3"/>
            </a:solidFill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1076325" y="1704975"/>
            <a:ext cx="7467600" cy="2162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structure Functor (C : Type u₁) [Category C]</a:t>
            </a:r>
            <a:endParaRPr sz="1350" b="0">
              <a:solidFill>
                <a:srgbClr val="334155"/>
              </a:solidFill>
            </a:endParaRPr>
          </a:p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    (D : Type u₂) [Category D] where</a:t>
            </a:r>
            <a:endParaRPr sz="1350" b="0">
              <a:solidFill>
                <a:srgbClr val="334155"/>
              </a:solidFill>
            </a:endParaRPr>
          </a:p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  obj : C → D</a:t>
            </a:r>
            <a:endParaRPr sz="1350" b="0">
              <a:solidFill>
                <a:srgbClr val="334155"/>
              </a:solidFill>
            </a:endParaRPr>
          </a:p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  map : ∀ {X Y : C}, (X ⟶ Y) → (obj X ⟶ obj Y)</a:t>
            </a:r>
            <a:endParaRPr sz="1350" b="0">
              <a:solidFill>
                <a:srgbClr val="334155"/>
              </a:solidFill>
            </a:endParaRPr>
          </a:p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  map_id : ∀ X, map (𝟙 X) = 𝟙 (obj X)</a:t>
            </a:r>
            <a:endParaRPr sz="1350" b="0">
              <a:solidFill>
                <a:srgbClr val="334155"/>
              </a:solidFill>
            </a:endParaRPr>
          </a:p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  map_comp : ∀ f g, map (f ≫ g) = map f ≫ map g</a:t>
            </a:r>
            <a:endParaRPr sz="1350" b="0">
              <a:solidFill>
                <a:srgbClr val="334155"/>
              </a:solidFill>
            </a:endParaRPr>
          </a:p>
        </p:txBody>
      </p:sp>
      <p:sp>
        <p:nvSpPr>
          <p:cNvPr id="6" name="圆角矩形 5"/>
          <p:cNvSpPr>
            <a:spLocks noGrp="1"/>
          </p:cNvSpPr>
          <p:nvPr/>
        </p:nvSpPr>
        <p:spPr>
          <a:xfrm>
            <a:off x="1333500" y="4476750"/>
            <a:ext cx="9334500" cy="781050"/>
          </a:xfrm>
          <a:prstGeom prst="roundRect">
            <a:avLst>
              <a:gd name="adj" fmla="val 7317"/>
            </a:avLst>
          </a:prstGeom>
          <a:solidFill>
            <a:srgbClr val="EAF6EF"/>
          </a:solidFill>
          <a:ln w="9525">
            <a:solidFill>
              <a:srgbClr val="D8E2EC"/>
            </a:solidFill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1619250" y="4705350"/>
            <a:ext cx="8763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227A57"/>
                </a:solidFill>
              </a:defRPr>
            </a:pPr>
            <a:r>
              <a:rPr sz="1650" b="1">
                <a:solidFill>
                  <a:srgbClr val="227A57"/>
                </a:solidFill>
              </a:rPr>
              <a:t>`F : C ⥤ D` 不是普通函数；它同时搬运对象、态射，并证明保单位和保复合。</a:t>
            </a:r>
            <a:endParaRPr sz="1650" b="1">
              <a:solidFill>
                <a:srgbClr val="227A57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9048750" y="1695450"/>
            <a:ext cx="219075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>
                <a:solidFill>
                  <a:srgbClr val="111827"/>
                </a:solidFill>
              </a:defRPr>
            </a:pPr>
            <a:r>
              <a:rPr sz="1500" b="0">
                <a:solidFill>
                  <a:srgbClr val="111827"/>
                </a:solidFill>
              </a:rPr>
              <a:t>• `F.obj X`：对象的像</a:t>
            </a:r>
            <a:endParaRPr sz="1500" b="0">
              <a:solidFill>
                <a:srgbClr val="111827"/>
              </a:solidFill>
            </a:endParaRPr>
          </a:p>
          <a:p>
            <a:pPr algn="l">
              <a:defRPr sz="1500" b="0">
                <a:solidFill>
                  <a:srgbClr val="111827"/>
                </a:solidFill>
              </a:defRPr>
            </a:pPr>
            <a:r>
              <a:rPr sz="1500" b="0">
                <a:solidFill>
                  <a:srgbClr val="111827"/>
                </a:solidFill>
              </a:rPr>
              <a:t>• `F.map f`：态射的像</a:t>
            </a:r>
            <a:endParaRPr sz="1500" b="0">
              <a:solidFill>
                <a:srgbClr val="111827"/>
              </a:solidFill>
            </a:endParaRPr>
          </a:p>
          <a:p>
            <a:pPr algn="l">
              <a:defRPr sz="1500" b="0">
                <a:solidFill>
                  <a:srgbClr val="111827"/>
                </a:solidFill>
              </a:defRPr>
            </a:pPr>
            <a:r>
              <a:rPr sz="1500" b="0">
                <a:solidFill>
                  <a:srgbClr val="111827"/>
                </a:solidFill>
              </a:rPr>
              <a:t>• `F ⋙ G`：函子复合</a:t>
            </a:r>
            <a:endParaRPr sz="1500" b="0">
              <a:solidFill>
                <a:srgbClr val="111827"/>
              </a:solidFill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685800" y="6486525"/>
            <a:ext cx="3429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LeanZju D3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11125200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24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1" name="lean-link-24">
            <a:hlinkClick r:id="rId3" tooltip="D3_11_Category_Homological"/>
          </p:cNvPr>
          <p:cNvSpPr txBox="1"/>
          <p:nvPr/>
        </p:nvSpPr>
        <p:spPr>
          <a:xfrm>
            <a:off x="8858250" y="266700"/>
            <a:ext cx="2381250" cy="28575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1F6FB2"/>
            </a:solidFill>
          </a:ln>
        </p:spPr>
        <p:txBody>
          <a:bodyPr wrap="none" lIns="0" tIns="0" rIns="0" bIns="0" anchor="ctr"/>
          <a:lstStyle/>
          <a:p>
            <a:pPr algn="ctr"/>
            <a:r>
              <a:rPr lang="en-US" sz="900" b="1">
                <a:solidFill>
                  <a:srgbClr val="1F6FB2"/>
                </a:solidFill>
                <a:latin typeface="Arial"/>
                <a:hlinkClick r:id="rId3" tooltip="D3_11_Category_Homological"/>
              </a:rPr>
              <a:t>Open Lean</a:t>
            </a:r>
            <a:endParaRPr lang="en-US" sz="900"/>
          </a:p>
        </p:txBody>
      </p:sp>
      <p:sp>
        <p:nvSpPr>
          <p:cNvPr id="12" name="mathlib-excerpt-note"/>
          <p:cNvSpPr txBox="1"/>
          <p:nvPr/>
        </p:nvSpPr>
        <p:spPr>
          <a:xfrm>
            <a:off x="914400" y="5924550"/>
            <a:ext cx="8572500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/>
          <a:lstStyle/>
          <a:p>
            <a:r>
              <a:rPr lang="zh-CN" sz="1000">
                <a:solidFill>
                  <a:srgbClr val="667085"/>
                </a:solidFill>
                <a:latin typeface="Arial"/>
                <a:ea typeface="PingFang SC"/>
              </a:rPr>
              <a:t>示意化摘录：为课堂阅读省略 universe 与部分字段，完整可运行代码见 Lean 文件。</a:t>
            </a:r>
            <a:endParaRPr lang="zh-CN" sz="10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85800" y="323850"/>
            <a:ext cx="7239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F6FB2"/>
                </a:solidFill>
              </a:defRPr>
            </a:pPr>
            <a:r>
              <a:rPr sz="1200" b="1">
                <a:solidFill>
                  <a:srgbClr val="1F6FB2"/>
                </a:solidFill>
              </a:rPr>
              <a:t>Mathlib 定义</a:t>
            </a:r>
            <a:endParaRPr sz="1200" b="1">
              <a:solidFill>
                <a:srgbClr val="1F6FB2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666750"/>
            <a:ext cx="10096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111827"/>
                </a:solidFill>
              </a:defRPr>
            </a:pPr>
            <a:r>
              <a:rPr sz="2850" b="1">
                <a:solidFill>
                  <a:srgbClr val="111827"/>
                </a:solidFill>
              </a:rPr>
              <a:t>NatTrans 是分量态射加自然性方块</a:t>
            </a:r>
            <a:endParaRPr sz="2850" b="1">
              <a:solidFill>
                <a:srgbClr val="111827"/>
              </a:solidFill>
            </a:endParaRPr>
          </a:p>
        </p:txBody>
      </p:sp>
      <p:sp>
        <p:nvSpPr>
          <p:cNvPr id="4" name="圆角矩形 3"/>
          <p:cNvSpPr>
            <a:spLocks noGrp="1"/>
          </p:cNvSpPr>
          <p:nvPr/>
        </p:nvSpPr>
        <p:spPr>
          <a:xfrm>
            <a:off x="904875" y="1571625"/>
            <a:ext cx="7620000" cy="2000250"/>
          </a:xfrm>
          <a:prstGeom prst="roundRect">
            <a:avLst>
              <a:gd name="adj" fmla="val 1905"/>
            </a:avLst>
          </a:prstGeom>
          <a:solidFill>
            <a:srgbClr val="F6F8FB"/>
          </a:solidFill>
          <a:ln w="9525">
            <a:solidFill>
              <a:srgbClr val="C9D6E3"/>
            </a:solidFill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1076325" y="1704975"/>
            <a:ext cx="7277100" cy="1733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structure NatTrans (F G : C ⥤ D) where</a:t>
            </a:r>
            <a:endParaRPr sz="1350" b="0">
              <a:solidFill>
                <a:srgbClr val="334155"/>
              </a:solidFill>
            </a:endParaRPr>
          </a:p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  app (X : C) : F.obj X ⟶ G.obj X</a:t>
            </a:r>
            <a:endParaRPr sz="1350" b="0">
              <a:solidFill>
                <a:srgbClr val="334155"/>
              </a:solidFill>
            </a:endParaRPr>
          </a:p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  naturality ⦃X Y : C⦄ (f : X ⟶ Y) :</a:t>
            </a:r>
            <a:endParaRPr sz="1350" b="0">
              <a:solidFill>
                <a:srgbClr val="334155"/>
              </a:solidFill>
            </a:endParaRPr>
          </a:p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    F.map f ≫ app Y = app X ≫ G.map f</a:t>
            </a:r>
            <a:endParaRPr sz="1350" b="0">
              <a:solidFill>
                <a:srgbClr val="334155"/>
              </a:solidFill>
            </a:endParaRPr>
          </a:p>
        </p:txBody>
      </p:sp>
      <p:sp>
        <p:nvSpPr>
          <p:cNvPr id="6" name="圆角矩形 5"/>
          <p:cNvSpPr>
            <a:spLocks noGrp="1"/>
          </p:cNvSpPr>
          <p:nvPr/>
        </p:nvSpPr>
        <p:spPr>
          <a:xfrm>
            <a:off x="8858250" y="1571625"/>
            <a:ext cx="2381250" cy="2381250"/>
          </a:xfrm>
          <a:prstGeom prst="roundRect">
            <a:avLst>
              <a:gd name="adj" fmla="val 2400"/>
            </a:avLst>
          </a:prstGeom>
          <a:solidFill>
            <a:srgbClr val="FFFFFF"/>
          </a:solidFill>
          <a:ln w="9525">
            <a:solidFill>
              <a:srgbClr val="D8E2EC"/>
            </a:solidFill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9124950" y="1905000"/>
            <a:ext cx="19050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4A7C"/>
                </a:solidFill>
              </a:defRPr>
            </a:pPr>
            <a:r>
              <a:rPr sz="1875" b="1">
                <a:solidFill>
                  <a:srgbClr val="174A7C"/>
                </a:solidFill>
              </a:rPr>
              <a:t>课堂读法</a:t>
            </a:r>
            <a:endParaRPr sz="1875" b="1">
              <a:solidFill>
                <a:srgbClr val="174A7C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9029700" y="2457450"/>
            <a:ext cx="209550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111827"/>
                </a:solidFill>
              </a:defRPr>
            </a:pPr>
            <a:r>
              <a:rPr sz="1350" b="0">
                <a:solidFill>
                  <a:srgbClr val="111827"/>
                </a:solidFill>
              </a:rPr>
              <a:t>• 分量：`η.app X`</a:t>
            </a:r>
            <a:endParaRPr sz="1350" b="0">
              <a:solidFill>
                <a:srgbClr val="111827"/>
              </a:solidFill>
            </a:endParaRPr>
          </a:p>
          <a:p>
            <a:pPr algn="l">
              <a:defRPr sz="1350" b="0">
                <a:solidFill>
                  <a:srgbClr val="111827"/>
                </a:solidFill>
              </a:defRPr>
            </a:pPr>
            <a:r>
              <a:rPr sz="1350" b="0">
                <a:solidFill>
                  <a:srgbClr val="111827"/>
                </a:solidFill>
              </a:rPr>
              <a:t>• 左右两路相同</a:t>
            </a:r>
            <a:endParaRPr sz="1350" b="0">
              <a:solidFill>
                <a:srgbClr val="111827"/>
              </a:solidFill>
            </a:endParaRPr>
          </a:p>
          <a:p>
            <a:pPr algn="l">
              <a:defRPr sz="1350" b="0">
                <a:solidFill>
                  <a:srgbClr val="111827"/>
                </a:solidFill>
              </a:defRPr>
            </a:pPr>
            <a:r>
              <a:rPr sz="1350" b="0">
                <a:solidFill>
                  <a:srgbClr val="111827"/>
                </a:solidFill>
              </a:rPr>
              <a:t>• 自然性即交换方块</a:t>
            </a:r>
            <a:endParaRPr sz="1350" b="0">
              <a:solidFill>
                <a:srgbClr val="111827"/>
              </a:solidFill>
            </a:endParaRPr>
          </a:p>
        </p:txBody>
      </p:sp>
      <p:sp>
        <p:nvSpPr>
          <p:cNvPr id="9" name="圆角矩形 8"/>
          <p:cNvSpPr>
            <a:spLocks noGrp="1"/>
          </p:cNvSpPr>
          <p:nvPr/>
        </p:nvSpPr>
        <p:spPr>
          <a:xfrm>
            <a:off x="1285875" y="4476750"/>
            <a:ext cx="9620250" cy="609600"/>
          </a:xfrm>
          <a:prstGeom prst="roundRect">
            <a:avLst>
              <a:gd name="adj" fmla="val 9375"/>
            </a:avLst>
          </a:prstGeom>
          <a:solidFill>
            <a:srgbClr val="EEF4FA"/>
          </a:solidFill>
          <a:ln w="9525">
            <a:solidFill>
              <a:srgbClr val="D8E2EC"/>
            </a:solidFill>
            <a:prstDash val="solid"/>
          </a:ln>
        </p:spPr>
      </p:sp>
      <p:sp>
        <p:nvSpPr>
          <p:cNvPr id="10" name="矩形 9"/>
          <p:cNvSpPr>
            <a:spLocks noGrp="1"/>
          </p:cNvSpPr>
          <p:nvPr/>
        </p:nvSpPr>
        <p:spPr>
          <a:xfrm>
            <a:off x="1571625" y="4657725"/>
            <a:ext cx="9048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>
                <a:solidFill>
                  <a:srgbClr val="174A7C"/>
                </a:solidFill>
              </a:defRPr>
            </a:pPr>
            <a:r>
              <a:rPr sz="1575" b="1">
                <a:solidFill>
                  <a:srgbClr val="174A7C"/>
                </a:solidFill>
              </a:rPr>
              <a:t>在 Mathlib 中，自然变换本身就是两个函子之间的 morphism，所以也写作 `η : F ⟶ G`。</a:t>
            </a:r>
            <a:endParaRPr sz="1575" b="1">
              <a:solidFill>
                <a:srgbClr val="174A7C"/>
              </a:solidFill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685800" y="6486525"/>
            <a:ext cx="3429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LeanZju D3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11125200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25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3" name="lean-link-25">
            <a:hlinkClick r:id="rId3" tooltip="D3_11_Category_Homological"/>
          </p:cNvPr>
          <p:cNvSpPr txBox="1"/>
          <p:nvPr/>
        </p:nvSpPr>
        <p:spPr>
          <a:xfrm>
            <a:off x="8858250" y="266700"/>
            <a:ext cx="2381250" cy="28575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1F6FB2"/>
            </a:solidFill>
          </a:ln>
        </p:spPr>
        <p:txBody>
          <a:bodyPr wrap="none" lIns="0" tIns="0" rIns="0" bIns="0" anchor="ctr"/>
          <a:lstStyle/>
          <a:p>
            <a:pPr algn="ctr"/>
            <a:r>
              <a:rPr lang="en-US" sz="900" b="1">
                <a:solidFill>
                  <a:srgbClr val="1F6FB2"/>
                </a:solidFill>
                <a:latin typeface="Arial"/>
                <a:hlinkClick r:id="rId3" tooltip="D3_11_Category_Homological"/>
              </a:rPr>
              <a:t>Open Lean</a:t>
            </a:r>
            <a:endParaRPr lang="en-US" sz="900"/>
          </a:p>
        </p:txBody>
      </p:sp>
      <p:sp>
        <p:nvSpPr>
          <p:cNvPr id="14" name="mathlib-excerpt-note"/>
          <p:cNvSpPr txBox="1"/>
          <p:nvPr/>
        </p:nvSpPr>
        <p:spPr>
          <a:xfrm>
            <a:off x="914400" y="5924550"/>
            <a:ext cx="8572500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/>
          <a:lstStyle/>
          <a:p>
            <a:r>
              <a:rPr lang="zh-CN" sz="1000">
                <a:solidFill>
                  <a:srgbClr val="667085"/>
                </a:solidFill>
                <a:latin typeface="Arial"/>
                <a:ea typeface="PingFang SC"/>
              </a:rPr>
              <a:t>示意化摘录：为课堂阅读省略 universe 与部分字段，完整可运行代码见 Lean 文件。</a:t>
            </a:r>
            <a:endParaRPr lang="zh-CN" sz="10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85800" y="323850"/>
            <a:ext cx="7239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F6FB2"/>
                </a:solidFill>
              </a:defRPr>
            </a:pPr>
            <a:r>
              <a:rPr sz="1200" b="1">
                <a:solidFill>
                  <a:srgbClr val="1F6FB2"/>
                </a:solidFill>
              </a:rPr>
              <a:t>Mathlib 定义</a:t>
            </a:r>
            <a:endParaRPr sz="1200" b="1">
              <a:solidFill>
                <a:srgbClr val="1F6FB2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666750"/>
            <a:ext cx="10096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111827"/>
                </a:solidFill>
              </a:defRPr>
            </a:pPr>
            <a:r>
              <a:rPr sz="2850" b="1">
                <a:solidFill>
                  <a:srgbClr val="111827"/>
                </a:solidFill>
              </a:rPr>
              <a:t>HomologicalComplex 把链复形写成结构字段</a:t>
            </a:r>
            <a:endParaRPr sz="2850" b="1">
              <a:solidFill>
                <a:srgbClr val="111827"/>
              </a:solidFill>
            </a:endParaRPr>
          </a:p>
        </p:txBody>
      </p:sp>
      <p:sp>
        <p:nvSpPr>
          <p:cNvPr id="4" name="圆角矩形 3"/>
          <p:cNvSpPr>
            <a:spLocks noGrp="1"/>
          </p:cNvSpPr>
          <p:nvPr/>
        </p:nvSpPr>
        <p:spPr>
          <a:xfrm>
            <a:off x="742950" y="1504950"/>
            <a:ext cx="7620000" cy="2857500"/>
          </a:xfrm>
          <a:prstGeom prst="roundRect">
            <a:avLst>
              <a:gd name="adj" fmla="val 1333"/>
            </a:avLst>
          </a:prstGeom>
          <a:solidFill>
            <a:srgbClr val="F6F8FB"/>
          </a:solidFill>
          <a:ln w="9525">
            <a:solidFill>
              <a:srgbClr val="C9D6E3"/>
            </a:solidFill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914400" y="1638300"/>
            <a:ext cx="7277100" cy="2590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structure HomologicalComplex (c : ComplexShape ι) where</a:t>
            </a:r>
            <a:endParaRPr sz="1350" b="0">
              <a:solidFill>
                <a:srgbClr val="334155"/>
              </a:solidFill>
            </a:endParaRPr>
          </a:p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  X : ι → V</a:t>
            </a:r>
            <a:endParaRPr sz="1350" b="0">
              <a:solidFill>
                <a:srgbClr val="334155"/>
              </a:solidFill>
            </a:endParaRPr>
          </a:p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  d : ∀ i j, X i ⟶ X j</a:t>
            </a:r>
            <a:endParaRPr sz="1350" b="0">
              <a:solidFill>
                <a:srgbClr val="334155"/>
              </a:solidFill>
            </a:endParaRPr>
          </a:p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  shape : ∀ i j, ¬ c.Rel i j → d i j = 0</a:t>
            </a:r>
            <a:endParaRPr sz="1350" b="0">
              <a:solidFill>
                <a:srgbClr val="334155"/>
              </a:solidFill>
            </a:endParaRPr>
          </a:p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  d_comp_d' : ∀ i j k,</a:t>
            </a:r>
            <a:endParaRPr sz="1350" b="0">
              <a:solidFill>
                <a:srgbClr val="334155"/>
              </a:solidFill>
            </a:endParaRPr>
          </a:p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    c.Rel i j → c.Rel j k → d i j ≫ d j k = 0</a:t>
            </a:r>
            <a:endParaRPr sz="1350" b="0">
              <a:solidFill>
                <a:srgbClr val="334155"/>
              </a:solidFill>
            </a:endParaRPr>
          </a:p>
        </p:txBody>
      </p:sp>
      <p:sp>
        <p:nvSpPr>
          <p:cNvPr id="6" name="圆角矩形 5"/>
          <p:cNvSpPr>
            <a:spLocks noGrp="1"/>
          </p:cNvSpPr>
          <p:nvPr/>
        </p:nvSpPr>
        <p:spPr>
          <a:xfrm>
            <a:off x="8667750" y="1600200"/>
            <a:ext cx="2571750" cy="285750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9525">
            <a:solidFill>
              <a:srgbClr val="D8E2EC"/>
            </a:solidFill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8934450" y="1924050"/>
            <a:ext cx="2000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227A57"/>
                </a:solidFill>
              </a:defRPr>
            </a:pPr>
            <a:r>
              <a:rPr sz="1875" b="1">
                <a:solidFill>
                  <a:srgbClr val="227A57"/>
                </a:solidFill>
              </a:rPr>
              <a:t>字段含义</a:t>
            </a:r>
            <a:endParaRPr sz="1875" b="1">
              <a:solidFill>
                <a:srgbClr val="227A57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8877300" y="2476500"/>
            <a:ext cx="219075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111827"/>
                </a:solidFill>
              </a:defRPr>
            </a:pPr>
            <a:r>
              <a:rPr sz="1350" b="0">
                <a:solidFill>
                  <a:srgbClr val="111827"/>
                </a:solidFill>
              </a:rPr>
              <a:t>• `X i` 是第 `i` 项</a:t>
            </a:r>
            <a:endParaRPr sz="1350" b="0">
              <a:solidFill>
                <a:srgbClr val="111827"/>
              </a:solidFill>
            </a:endParaRPr>
          </a:p>
          <a:p>
            <a:pPr algn="l">
              <a:defRPr sz="1350" b="0">
                <a:solidFill>
                  <a:srgbClr val="111827"/>
                </a:solidFill>
              </a:defRPr>
            </a:pPr>
            <a:r>
              <a:rPr sz="1350" b="0">
                <a:solidFill>
                  <a:srgbClr val="111827"/>
                </a:solidFill>
              </a:rPr>
              <a:t>• `d i j` 是微分</a:t>
            </a:r>
            <a:endParaRPr sz="1350" b="0">
              <a:solidFill>
                <a:srgbClr val="111827"/>
              </a:solidFill>
            </a:endParaRPr>
          </a:p>
          <a:p>
            <a:pPr algn="l">
              <a:defRPr sz="1350" b="0">
                <a:solidFill>
                  <a:srgbClr val="111827"/>
                </a:solidFill>
              </a:defRPr>
            </a:pPr>
            <a:r>
              <a:rPr sz="1350" b="0">
                <a:solidFill>
                  <a:srgbClr val="111827"/>
                </a:solidFill>
              </a:rPr>
              <a:t>• `shape`：非法箭头为零</a:t>
            </a:r>
            <a:endParaRPr sz="1350" b="0">
              <a:solidFill>
                <a:srgbClr val="111827"/>
              </a:solidFill>
            </a:endParaRPr>
          </a:p>
          <a:p>
            <a:pPr algn="l">
              <a:defRPr sz="1350" b="0">
                <a:solidFill>
                  <a:srgbClr val="111827"/>
                </a:solidFill>
              </a:defRPr>
            </a:pPr>
            <a:r>
              <a:rPr sz="1350" b="0">
                <a:solidFill>
                  <a:srgbClr val="111827"/>
                </a:solidFill>
              </a:rPr>
              <a:t>• `d_comp_d'`：复合为零</a:t>
            </a:r>
            <a:endParaRPr sz="1350" b="0">
              <a:solidFill>
                <a:srgbClr val="111827"/>
              </a:solidFill>
            </a:endParaRPr>
          </a:p>
        </p:txBody>
      </p:sp>
      <p:sp>
        <p:nvSpPr>
          <p:cNvPr id="9" name="圆角矩形 8"/>
          <p:cNvSpPr>
            <a:spLocks noGrp="1"/>
          </p:cNvSpPr>
          <p:nvPr/>
        </p:nvSpPr>
        <p:spPr>
          <a:xfrm>
            <a:off x="1238250" y="5095875"/>
            <a:ext cx="9715500" cy="609600"/>
          </a:xfrm>
          <a:prstGeom prst="roundRect">
            <a:avLst>
              <a:gd name="adj" fmla="val 9375"/>
            </a:avLst>
          </a:prstGeom>
          <a:solidFill>
            <a:srgbClr val="EAF6EF"/>
          </a:solidFill>
          <a:ln w="9525">
            <a:solidFill>
              <a:srgbClr val="D8E2EC"/>
            </a:solidFill>
            <a:prstDash val="solid"/>
          </a:ln>
        </p:spPr>
      </p:sp>
      <p:sp>
        <p:nvSpPr>
          <p:cNvPr id="10" name="矩形 9"/>
          <p:cNvSpPr>
            <a:spLocks noGrp="1"/>
          </p:cNvSpPr>
          <p:nvPr/>
        </p:nvSpPr>
        <p:spPr>
          <a:xfrm>
            <a:off x="1524000" y="5276850"/>
            <a:ext cx="9144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227A57"/>
                </a:solidFill>
              </a:defRPr>
            </a:pPr>
            <a:r>
              <a:rPr sz="1500" b="1">
                <a:solidFill>
                  <a:srgbClr val="227A57"/>
                </a:solidFill>
              </a:rPr>
              <a:t>`ComplexShape.up ℕ` 给出向上编号的链形状；`HomologicalComplex.d_comp_d` 是库中包装好的连续微分为零定理。</a:t>
            </a:r>
            <a:endParaRPr sz="1500" b="1">
              <a:solidFill>
                <a:srgbClr val="227A57"/>
              </a:solidFill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685800" y="6486525"/>
            <a:ext cx="3429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LeanZju D3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11125200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26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3" name="lean-link-26">
            <a:hlinkClick r:id="rId3" tooltip="D3_11_Category_Homological"/>
          </p:cNvPr>
          <p:cNvSpPr txBox="1"/>
          <p:nvPr/>
        </p:nvSpPr>
        <p:spPr>
          <a:xfrm>
            <a:off x="8858250" y="266700"/>
            <a:ext cx="2381250" cy="28575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1F6FB2"/>
            </a:solidFill>
          </a:ln>
        </p:spPr>
        <p:txBody>
          <a:bodyPr wrap="none" lIns="0" tIns="0" rIns="0" bIns="0" anchor="ctr"/>
          <a:lstStyle/>
          <a:p>
            <a:pPr algn="ctr"/>
            <a:r>
              <a:rPr lang="en-US" sz="900" b="1">
                <a:solidFill>
                  <a:srgbClr val="1F6FB2"/>
                </a:solidFill>
                <a:latin typeface="Arial"/>
                <a:hlinkClick r:id="rId3" tooltip="D3_11_Category_Homological"/>
              </a:rPr>
              <a:t>Open Lean</a:t>
            </a:r>
            <a:endParaRPr lang="en-US" sz="900"/>
          </a:p>
        </p:txBody>
      </p:sp>
      <p:sp>
        <p:nvSpPr>
          <p:cNvPr id="14" name="mathlib-excerpt-note"/>
          <p:cNvSpPr txBox="1"/>
          <p:nvPr/>
        </p:nvSpPr>
        <p:spPr>
          <a:xfrm>
            <a:off x="914400" y="5924550"/>
            <a:ext cx="8572500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/>
          <a:lstStyle/>
          <a:p>
            <a:r>
              <a:rPr lang="zh-CN" sz="1000">
                <a:solidFill>
                  <a:srgbClr val="667085"/>
                </a:solidFill>
                <a:latin typeface="Arial"/>
                <a:ea typeface="PingFang SC"/>
              </a:rPr>
              <a:t>示意化摘录：为课堂阅读省略 universe 与部分字段，完整可运行代码见 Lean 文件。</a:t>
            </a:r>
            <a:endParaRPr lang="zh-CN" sz="10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85800" y="323850"/>
            <a:ext cx="7239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F6FB2"/>
                </a:solidFill>
              </a:defRPr>
            </a:pPr>
            <a:r>
              <a:rPr sz="1200" b="1">
                <a:solidFill>
                  <a:srgbClr val="1F6FB2"/>
                </a:solidFill>
              </a:rPr>
              <a:t>Category instance</a:t>
            </a:r>
            <a:endParaRPr sz="1200" b="1">
              <a:solidFill>
                <a:srgbClr val="1F6FB2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666750"/>
            <a:ext cx="10096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111827"/>
                </a:solidFill>
              </a:defRPr>
            </a:pPr>
            <a:r>
              <a:rPr sz="2850" b="1">
                <a:solidFill>
                  <a:srgbClr val="111827"/>
                </a:solidFill>
              </a:rPr>
              <a:t>例子一：一个对象一个态射的 Category instance</a:t>
            </a:r>
            <a:endParaRPr sz="2850" b="1">
              <a:solidFill>
                <a:srgbClr val="111827"/>
              </a:solidFill>
            </a:endParaRPr>
          </a:p>
        </p:txBody>
      </p:sp>
      <p:sp>
        <p:nvSpPr>
          <p:cNvPr id="4" name="圆角矩形 3"/>
          <p:cNvSpPr>
            <a:spLocks noGrp="1"/>
          </p:cNvSpPr>
          <p:nvPr/>
        </p:nvSpPr>
        <p:spPr>
          <a:xfrm>
            <a:off x="742950" y="1333500"/>
            <a:ext cx="7239000" cy="4476750"/>
          </a:xfrm>
          <a:prstGeom prst="roundRect">
            <a:avLst>
              <a:gd name="adj" fmla="val 851"/>
            </a:avLst>
          </a:prstGeom>
          <a:solidFill>
            <a:srgbClr val="F6F8FB"/>
          </a:solidFill>
          <a:ln w="9525">
            <a:solidFill>
              <a:srgbClr val="C9D6E3"/>
            </a:solidFill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914400" y="1466850"/>
            <a:ext cx="6896100" cy="421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open CategoryTheory</a:t>
            </a:r>
            <a:endParaRPr sz="1200" b="0">
              <a:solidFill>
                <a:srgbClr val="334155"/>
              </a:solidFill>
            </a:endParaRPr>
          </a:p>
          <a:p>
            <a:endParaRPr sz="1200"/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inductive OneObj where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| star</a:t>
            </a:r>
            <a:endParaRPr sz="1200" b="0">
              <a:solidFill>
                <a:srgbClr val="334155"/>
              </a:solidFill>
            </a:endParaRPr>
          </a:p>
          <a:p>
            <a:endParaRPr sz="1200"/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instance : Category OneObj where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Hom _ _ := PUnit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id _ := PUnit.unit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comp _ _ := PUnit.unit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id_comp := by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  intro X Y f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  cases f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  rfl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comp_id := by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  intro X Y f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  cases f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  rfl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assoc := by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  intro W X Y Z f g h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  cases f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  cases g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  cases h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  rfl</a:t>
            </a:r>
            <a:endParaRPr sz="1200" b="0">
              <a:solidFill>
                <a:srgbClr val="334155"/>
              </a:solidFill>
            </a:endParaRPr>
          </a:p>
        </p:txBody>
      </p:sp>
      <p:sp>
        <p:nvSpPr>
          <p:cNvPr id="6" name="圆角矩形 5"/>
          <p:cNvSpPr>
            <a:spLocks noGrp="1"/>
          </p:cNvSpPr>
          <p:nvPr/>
        </p:nvSpPr>
        <p:spPr>
          <a:xfrm>
            <a:off x="8429625" y="1809750"/>
            <a:ext cx="2809875" cy="247650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9525">
            <a:solidFill>
              <a:srgbClr val="D8E2EC"/>
            </a:solidFill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8667750" y="2114550"/>
            <a:ext cx="2333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227A57"/>
                </a:solidFill>
              </a:defRPr>
            </a:pPr>
            <a:r>
              <a:rPr sz="1875" b="1">
                <a:solidFill>
                  <a:srgbClr val="227A57"/>
                </a:solidFill>
              </a:rPr>
              <a:t>检查顺序</a:t>
            </a:r>
            <a:endParaRPr sz="1875" b="1">
              <a:solidFill>
                <a:srgbClr val="227A57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8667750" y="2647950"/>
            <a:ext cx="2238375" cy="1333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>
                <a:solidFill>
                  <a:srgbClr val="111827"/>
                </a:solidFill>
              </a:defRPr>
            </a:pPr>
            <a:r>
              <a:rPr sz="1500" b="0">
                <a:solidFill>
                  <a:srgbClr val="111827"/>
                </a:solidFill>
              </a:rPr>
              <a:t>1. 给 `Hom/id/comp`</a:t>
            </a:r>
            <a:endParaRPr sz="1500" b="0">
              <a:solidFill>
                <a:srgbClr val="111827"/>
              </a:solidFill>
            </a:endParaRPr>
          </a:p>
          <a:p>
            <a:pPr algn="l">
              <a:defRPr sz="1500" b="0">
                <a:solidFill>
                  <a:srgbClr val="111827"/>
                </a:solidFill>
              </a:defRPr>
            </a:pPr>
            <a:r>
              <a:rPr sz="1500" b="0">
                <a:solidFill>
                  <a:srgbClr val="111827"/>
                </a:solidFill>
              </a:rPr>
              <a:t>2. 证明左单位律</a:t>
            </a:r>
            <a:endParaRPr sz="1500" b="0">
              <a:solidFill>
                <a:srgbClr val="111827"/>
              </a:solidFill>
            </a:endParaRPr>
          </a:p>
          <a:p>
            <a:pPr algn="l">
              <a:defRPr sz="1500" b="0">
                <a:solidFill>
                  <a:srgbClr val="111827"/>
                </a:solidFill>
              </a:defRPr>
            </a:pPr>
            <a:r>
              <a:rPr sz="1500" b="0">
                <a:solidFill>
                  <a:srgbClr val="111827"/>
                </a:solidFill>
              </a:rPr>
              <a:t>3. 证明右单位律</a:t>
            </a:r>
            <a:endParaRPr sz="1500" b="0">
              <a:solidFill>
                <a:srgbClr val="111827"/>
              </a:solidFill>
            </a:endParaRPr>
          </a:p>
          <a:p>
            <a:pPr algn="l">
              <a:defRPr sz="1500" b="0">
                <a:solidFill>
                  <a:srgbClr val="111827"/>
                </a:solidFill>
              </a:defRPr>
            </a:pPr>
            <a:r>
              <a:rPr sz="1500" b="0">
                <a:solidFill>
                  <a:srgbClr val="111827"/>
                </a:solidFill>
              </a:rPr>
              <a:t>4. 证明结合律</a:t>
            </a:r>
            <a:endParaRPr sz="1500" b="0">
              <a:solidFill>
                <a:srgbClr val="111827"/>
              </a:solidFill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685800" y="6486525"/>
            <a:ext cx="3429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LeanZju D3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11125200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27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1" name="lean-link-27">
            <a:hlinkClick r:id="rId3" tooltip="D3_11_Category_Homological"/>
          </p:cNvPr>
          <p:cNvSpPr txBox="1"/>
          <p:nvPr/>
        </p:nvSpPr>
        <p:spPr>
          <a:xfrm>
            <a:off x="8858250" y="266700"/>
            <a:ext cx="2381250" cy="28575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1F6FB2"/>
            </a:solidFill>
          </a:ln>
        </p:spPr>
        <p:txBody>
          <a:bodyPr wrap="none" lIns="0" tIns="0" rIns="0" bIns="0" anchor="ctr"/>
          <a:lstStyle/>
          <a:p>
            <a:pPr algn="ctr"/>
            <a:r>
              <a:rPr lang="en-US" sz="900" b="1">
                <a:solidFill>
                  <a:srgbClr val="1F6FB2"/>
                </a:solidFill>
                <a:latin typeface="Arial"/>
                <a:hlinkClick r:id="rId3" tooltip="D3_11_Category_Homological"/>
              </a:rPr>
              <a:t>Open Lean</a:t>
            </a:r>
            <a:endParaRPr lang="en-US" sz="9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85800" y="323850"/>
            <a:ext cx="7239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F6FB2"/>
                </a:solidFill>
              </a:defRPr>
            </a:pPr>
            <a:r>
              <a:rPr sz="1200" b="1">
                <a:solidFill>
                  <a:srgbClr val="1F6FB2"/>
                </a:solidFill>
              </a:rPr>
              <a:t>HomologicalComplex</a:t>
            </a:r>
            <a:endParaRPr sz="1200" b="1">
              <a:solidFill>
                <a:srgbClr val="1F6FB2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666750"/>
            <a:ext cx="10096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111827"/>
                </a:solidFill>
              </a:defRPr>
            </a:pPr>
            <a:r>
              <a:rPr sz="2850" b="1">
                <a:solidFill>
                  <a:srgbClr val="111827"/>
                </a:solidFill>
              </a:rPr>
              <a:t>例子二：零微分给出一个 HomologicalComplex</a:t>
            </a:r>
            <a:endParaRPr sz="2850" b="1">
              <a:solidFill>
                <a:srgbClr val="111827"/>
              </a:solidFill>
            </a:endParaRPr>
          </a:p>
        </p:txBody>
      </p:sp>
      <p:sp>
        <p:nvSpPr>
          <p:cNvPr id="4" name="圆角矩形 3"/>
          <p:cNvSpPr>
            <a:spLocks noGrp="1"/>
          </p:cNvSpPr>
          <p:nvPr/>
        </p:nvSpPr>
        <p:spPr>
          <a:xfrm>
            <a:off x="666750" y="1333500"/>
            <a:ext cx="7620000" cy="3905250"/>
          </a:xfrm>
          <a:prstGeom prst="roundRect">
            <a:avLst>
              <a:gd name="adj" fmla="val 976"/>
            </a:avLst>
          </a:prstGeom>
          <a:solidFill>
            <a:srgbClr val="F6F8FB"/>
          </a:solidFill>
          <a:ln w="9525">
            <a:solidFill>
              <a:srgbClr val="C9D6E3"/>
            </a:solidFill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838200" y="1466850"/>
            <a:ext cx="7277100" cy="3638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open CategoryTheory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open CategoryTheory.Limits</a:t>
            </a:r>
            <a:endParaRPr sz="1200" b="0">
              <a:solidFill>
                <a:srgbClr val="334155"/>
              </a:solidFill>
            </a:endParaRPr>
          </a:p>
          <a:p>
            <a:endParaRPr sz="1200"/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noncomputable def tinyZeroComplex :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  HomologicalComplex (Discrete PUnit) (ComplexShape.up ℕ) where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X _ := Discrete.mk PUnit.unit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d _ _ := 0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shape := by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  intro i j hij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  rfl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d_comp_d' := by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  intro i j k hij hjk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  simp</a:t>
            </a:r>
            <a:endParaRPr sz="1200" b="0">
              <a:solidFill>
                <a:srgbClr val="334155"/>
              </a:solidFill>
            </a:endParaRPr>
          </a:p>
        </p:txBody>
      </p:sp>
      <p:sp>
        <p:nvSpPr>
          <p:cNvPr id="6" name="圆角矩形 5"/>
          <p:cNvSpPr>
            <a:spLocks noGrp="1"/>
          </p:cNvSpPr>
          <p:nvPr/>
        </p:nvSpPr>
        <p:spPr>
          <a:xfrm>
            <a:off x="8572500" y="1571625"/>
            <a:ext cx="2667000" cy="3048000"/>
          </a:xfrm>
          <a:prstGeom prst="roundRect">
            <a:avLst>
              <a:gd name="adj" fmla="val 2143"/>
            </a:avLst>
          </a:prstGeom>
          <a:solidFill>
            <a:srgbClr val="FFFFFF"/>
          </a:solidFill>
          <a:ln w="9525">
            <a:solidFill>
              <a:srgbClr val="D8E2EC"/>
            </a:solidFill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8839200" y="1885950"/>
            <a:ext cx="2095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227A57"/>
                </a:solidFill>
              </a:defRPr>
            </a:pPr>
            <a:r>
              <a:rPr sz="1875" b="1">
                <a:solidFill>
                  <a:srgbClr val="227A57"/>
                </a:solidFill>
              </a:rPr>
              <a:t>为什么成立？</a:t>
            </a:r>
            <a:endParaRPr sz="1875" b="1">
              <a:solidFill>
                <a:srgbClr val="227A57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8839200" y="2428875"/>
            <a:ext cx="2095500" cy="1714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0">
                <a:solidFill>
                  <a:srgbClr val="111827"/>
                </a:solidFill>
              </a:defRPr>
            </a:pPr>
            <a:r>
              <a:rPr sz="1425" b="0">
                <a:solidFill>
                  <a:srgbClr val="111827"/>
                </a:solidFill>
              </a:rPr>
              <a:t>• `Discrete PUnit` 很小</a:t>
            </a:r>
            <a:endParaRPr sz="1425" b="0">
              <a:solidFill>
                <a:srgbClr val="111827"/>
              </a:solidFill>
            </a:endParaRPr>
          </a:p>
          <a:p>
            <a:pPr algn="l">
              <a:defRPr sz="1425" b="0">
                <a:solidFill>
                  <a:srgbClr val="111827"/>
                </a:solidFill>
              </a:defRPr>
            </a:pPr>
            <a:r>
              <a:rPr sz="1425" b="0">
                <a:solidFill>
                  <a:srgbClr val="111827"/>
                </a:solidFill>
              </a:rPr>
              <a:t>• 所有微分取 `0`</a:t>
            </a:r>
            <a:endParaRPr sz="1425" b="0">
              <a:solidFill>
                <a:srgbClr val="111827"/>
              </a:solidFill>
            </a:endParaRPr>
          </a:p>
          <a:p>
            <a:pPr algn="l">
              <a:defRPr sz="1425" b="0">
                <a:solidFill>
                  <a:srgbClr val="111827"/>
                </a:solidFill>
              </a:defRPr>
            </a:pPr>
            <a:r>
              <a:rPr sz="1425" b="0">
                <a:solidFill>
                  <a:srgbClr val="111827"/>
                </a:solidFill>
              </a:rPr>
              <a:t>• `shape` 自动满足</a:t>
            </a:r>
            <a:endParaRPr sz="1425" b="0">
              <a:solidFill>
                <a:srgbClr val="111827"/>
              </a:solidFill>
            </a:endParaRPr>
          </a:p>
          <a:p>
            <a:pPr algn="l">
              <a:defRPr sz="1425" b="0">
                <a:solidFill>
                  <a:srgbClr val="111827"/>
                </a:solidFill>
              </a:defRPr>
            </a:pPr>
            <a:r>
              <a:rPr sz="1425" b="0">
                <a:solidFill>
                  <a:srgbClr val="111827"/>
                </a:solidFill>
              </a:rPr>
              <a:t>• 复合为零：`simp`</a:t>
            </a:r>
            <a:endParaRPr sz="1425" b="0">
              <a:solidFill>
                <a:srgbClr val="111827"/>
              </a:solidFill>
            </a:endParaRPr>
          </a:p>
        </p:txBody>
      </p:sp>
      <p:sp>
        <p:nvSpPr>
          <p:cNvPr id="9" name="圆角矩形 8"/>
          <p:cNvSpPr>
            <a:spLocks noGrp="1"/>
          </p:cNvSpPr>
          <p:nvPr/>
        </p:nvSpPr>
        <p:spPr>
          <a:xfrm>
            <a:off x="1143000" y="5524500"/>
            <a:ext cx="9906000" cy="438150"/>
          </a:xfrm>
          <a:prstGeom prst="roundRect">
            <a:avLst>
              <a:gd name="adj" fmla="val 13043"/>
            </a:avLst>
          </a:prstGeom>
          <a:solidFill>
            <a:srgbClr val="EAF6EF"/>
          </a:solidFill>
          <a:ln w="9525">
            <a:solidFill>
              <a:srgbClr val="D8E2EC"/>
            </a:solidFill>
            <a:prstDash val="solid"/>
          </a:ln>
        </p:spPr>
      </p:sp>
      <p:sp>
        <p:nvSpPr>
          <p:cNvPr id="10" name="矩形 9"/>
          <p:cNvSpPr>
            <a:spLocks noGrp="1"/>
          </p:cNvSpPr>
          <p:nvPr/>
        </p:nvSpPr>
        <p:spPr>
          <a:xfrm>
            <a:off x="1428750" y="5629275"/>
            <a:ext cx="9334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227A57"/>
                </a:solidFill>
              </a:defRPr>
            </a:pPr>
            <a:r>
              <a:rPr sz="1500" b="1">
                <a:solidFill>
                  <a:srgbClr val="227A57"/>
                </a:solidFill>
              </a:rPr>
              <a:t>这不是深同调代数定理，而是展示 Mathlib 的链复形接口可以被具体构造。</a:t>
            </a:r>
            <a:endParaRPr sz="1500" b="1">
              <a:solidFill>
                <a:srgbClr val="227A57"/>
              </a:solidFill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685800" y="6486525"/>
            <a:ext cx="3429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LeanZju D3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11125200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28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3" name="lean-link-28">
            <a:hlinkClick r:id="rId3" tooltip="D3_11_Category_Homological"/>
          </p:cNvPr>
          <p:cNvSpPr txBox="1"/>
          <p:nvPr/>
        </p:nvSpPr>
        <p:spPr>
          <a:xfrm>
            <a:off x="8858250" y="266700"/>
            <a:ext cx="2381250" cy="28575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1F6FB2"/>
            </a:solidFill>
          </a:ln>
        </p:spPr>
        <p:txBody>
          <a:bodyPr wrap="none" lIns="0" tIns="0" rIns="0" bIns="0" anchor="ctr"/>
          <a:lstStyle/>
          <a:p>
            <a:pPr algn="ctr"/>
            <a:r>
              <a:rPr lang="en-US" sz="900" b="1">
                <a:solidFill>
                  <a:srgbClr val="1F6FB2"/>
                </a:solidFill>
                <a:latin typeface="Arial"/>
                <a:hlinkClick r:id="rId3" tooltip="D3_11_Category_Homological"/>
              </a:rPr>
              <a:t>Open Lean</a:t>
            </a:r>
            <a:endParaRPr lang="en-US" sz="9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85800" y="323850"/>
            <a:ext cx="7239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F6FB2"/>
                </a:solidFill>
              </a:defRPr>
            </a:pPr>
            <a:r>
              <a:rPr sz="1200" b="1">
                <a:solidFill>
                  <a:srgbClr val="1F6FB2"/>
                </a:solidFill>
              </a:rPr>
              <a:t>Prop-valued typeclass</a:t>
            </a:r>
            <a:endParaRPr sz="1200" b="1">
              <a:solidFill>
                <a:srgbClr val="1F6FB2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666750"/>
            <a:ext cx="10096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111827"/>
                </a:solidFill>
              </a:defRPr>
            </a:pPr>
            <a:r>
              <a:rPr sz="2850" b="1">
                <a:solidFill>
                  <a:srgbClr val="111827"/>
                </a:solidFill>
              </a:rPr>
              <a:t>命题也可以作为 instance</a:t>
            </a:r>
            <a:endParaRPr sz="2850" b="1">
              <a:solidFill>
                <a:srgbClr val="111827"/>
              </a:solidFill>
            </a:endParaRPr>
          </a:p>
        </p:txBody>
      </p:sp>
      <p:sp>
        <p:nvSpPr>
          <p:cNvPr id="4" name="圆角矩形 3"/>
          <p:cNvSpPr>
            <a:spLocks noGrp="1"/>
          </p:cNvSpPr>
          <p:nvPr/>
        </p:nvSpPr>
        <p:spPr>
          <a:xfrm>
            <a:off x="838200" y="1695450"/>
            <a:ext cx="4953000" cy="3238500"/>
          </a:xfrm>
          <a:prstGeom prst="roundRect">
            <a:avLst>
              <a:gd name="adj" fmla="val 1765"/>
            </a:avLst>
          </a:prstGeom>
          <a:solidFill>
            <a:srgbClr val="FFFFFF"/>
          </a:solidFill>
          <a:ln w="9525">
            <a:solidFill>
              <a:srgbClr val="D8E2EC"/>
            </a:solidFill>
            <a:prstDash val="solid"/>
          </a:ln>
        </p:spPr>
      </p:sp>
      <p:sp>
        <p:nvSpPr>
          <p:cNvPr id="5" name="圆角矩形 4"/>
          <p:cNvSpPr>
            <a:spLocks noGrp="1"/>
          </p:cNvSpPr>
          <p:nvPr/>
        </p:nvSpPr>
        <p:spPr>
          <a:xfrm>
            <a:off x="6400800" y="1695450"/>
            <a:ext cx="4953000" cy="3238500"/>
          </a:xfrm>
          <a:prstGeom prst="roundRect">
            <a:avLst>
              <a:gd name="adj" fmla="val 1765"/>
            </a:avLst>
          </a:prstGeom>
          <a:solidFill>
            <a:srgbClr val="EEF4FA"/>
          </a:solidFill>
          <a:ln w="9525">
            <a:solidFill>
              <a:srgbClr val="D8E2EC"/>
            </a:solidFill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1143000" y="1962150"/>
            <a:ext cx="4191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>
                <a:solidFill>
                  <a:srgbClr val="174A7C"/>
                </a:solidFill>
              </a:defRPr>
            </a:pPr>
            <a:r>
              <a:rPr sz="2025" b="1">
                <a:solidFill>
                  <a:srgbClr val="174A7C"/>
                </a:solidFill>
              </a:rPr>
              <a:t>普通结构 instance</a:t>
            </a:r>
            <a:endParaRPr sz="2025" b="1">
              <a:solidFill>
                <a:srgbClr val="174A7C"/>
              </a:solidFill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1162050" y="2533650"/>
            <a:ext cx="4095750" cy="2171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>
                <a:solidFill>
                  <a:srgbClr val="111827"/>
                </a:solidFill>
              </a:defRPr>
            </a:pPr>
            <a:r>
              <a:rPr sz="1725" b="0">
                <a:solidFill>
                  <a:srgbClr val="111827"/>
                </a:solidFill>
              </a:rPr>
              <a:t>• 通常在 `Type` 中</a:t>
            </a:r>
            <a:endParaRPr sz="1725" b="0">
              <a:solidFill>
                <a:srgbClr val="111827"/>
              </a:solidFill>
            </a:endParaRPr>
          </a:p>
          <a:p>
            <a:pPr algn="l">
              <a:defRPr sz="1725" b="0">
                <a:solidFill>
                  <a:srgbClr val="111827"/>
                </a:solidFill>
              </a:defRPr>
            </a:pPr>
            <a:r>
              <a:rPr sz="1725" b="0">
                <a:solidFill>
                  <a:srgbClr val="111827"/>
                </a:solidFill>
              </a:rPr>
              <a:t>• 携带操作和数据</a:t>
            </a:r>
            <a:endParaRPr sz="1725" b="0">
              <a:solidFill>
                <a:srgbClr val="111827"/>
              </a:solidFill>
            </a:endParaRPr>
          </a:p>
          <a:p>
            <a:pPr algn="l">
              <a:defRPr sz="1725" b="0">
                <a:solidFill>
                  <a:srgbClr val="111827"/>
                </a:solidFill>
              </a:defRPr>
            </a:pPr>
            <a:r>
              <a:rPr sz="1725" b="0">
                <a:solidFill>
                  <a:srgbClr val="111827"/>
                </a:solidFill>
              </a:rPr>
              <a:t>• 例：`Group G`, `Field K`</a:t>
            </a:r>
            <a:endParaRPr sz="1725" b="0">
              <a:solidFill>
                <a:srgbClr val="111827"/>
              </a:solidFill>
            </a:endParaRPr>
          </a:p>
          <a:p>
            <a:pPr algn="l">
              <a:defRPr sz="1725" b="0">
                <a:solidFill>
                  <a:srgbClr val="111827"/>
                </a:solidFill>
              </a:defRPr>
            </a:pPr>
            <a:r>
              <a:rPr sz="1725" b="0">
                <a:solidFill>
                  <a:srgbClr val="111827"/>
                </a:solidFill>
              </a:rPr>
              <a:t>• 影响记号和可用定理</a:t>
            </a:r>
            <a:endParaRPr sz="1725" b="0">
              <a:solidFill>
                <a:srgbClr val="111827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6705600" y="1962150"/>
            <a:ext cx="4191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>
                <a:solidFill>
                  <a:srgbClr val="227A57"/>
                </a:solidFill>
              </a:defRPr>
            </a:pPr>
            <a:r>
              <a:rPr sz="2025" b="1">
                <a:solidFill>
                  <a:srgbClr val="227A57"/>
                </a:solidFill>
              </a:rPr>
              <a:t>命题 instance</a:t>
            </a:r>
            <a:endParaRPr sz="2025" b="1">
              <a:solidFill>
                <a:srgbClr val="227A57"/>
              </a:solidFill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6724650" y="2533650"/>
            <a:ext cx="4095750" cy="2171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>
                <a:solidFill>
                  <a:srgbClr val="111827"/>
                </a:solidFill>
              </a:defRPr>
            </a:pPr>
            <a:r>
              <a:rPr sz="1725" b="0">
                <a:solidFill>
                  <a:srgbClr val="111827"/>
                </a:solidFill>
              </a:rPr>
              <a:t>• 类本身在 `Prop` 中</a:t>
            </a:r>
            <a:endParaRPr sz="1725" b="0">
              <a:solidFill>
                <a:srgbClr val="111827"/>
              </a:solidFill>
            </a:endParaRPr>
          </a:p>
          <a:p>
            <a:pPr algn="l">
              <a:defRPr sz="1725" b="0">
                <a:solidFill>
                  <a:srgbClr val="111827"/>
                </a:solidFill>
              </a:defRPr>
            </a:pPr>
            <a:r>
              <a:rPr sz="1725" b="0">
                <a:solidFill>
                  <a:srgbClr val="111827"/>
                </a:solidFill>
              </a:rPr>
              <a:t>• 携带可自动传递的证明</a:t>
            </a:r>
            <a:endParaRPr sz="1725" b="0">
              <a:solidFill>
                <a:srgbClr val="111827"/>
              </a:solidFill>
            </a:endParaRPr>
          </a:p>
          <a:p>
            <a:pPr algn="l">
              <a:defRPr sz="1725" b="0">
                <a:solidFill>
                  <a:srgbClr val="111827"/>
                </a:solidFill>
              </a:defRPr>
            </a:pPr>
            <a:r>
              <a:rPr sz="1725" b="0">
                <a:solidFill>
                  <a:srgbClr val="111827"/>
                </a:solidFill>
              </a:rPr>
              <a:t>• 例：`Fact P`, `[Decidable P]`</a:t>
            </a:r>
            <a:endParaRPr sz="1725" b="0">
              <a:solidFill>
                <a:srgbClr val="111827"/>
              </a:solidFill>
            </a:endParaRPr>
          </a:p>
          <a:p>
            <a:pPr algn="l">
              <a:defRPr sz="1725" b="0">
                <a:solidFill>
                  <a:srgbClr val="111827"/>
                </a:solidFill>
              </a:defRPr>
            </a:pPr>
            <a:r>
              <a:rPr sz="1725" b="0">
                <a:solidFill>
                  <a:srgbClr val="111827"/>
                </a:solidFill>
              </a:rPr>
              <a:t>• 常用于把假设放进搜索链</a:t>
            </a:r>
            <a:endParaRPr sz="1725" b="0">
              <a:solidFill>
                <a:srgbClr val="111827"/>
              </a:solidFill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685800" y="6486525"/>
            <a:ext cx="3429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LeanZju D3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11125200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29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2" name="lean-link-29">
            <a:hlinkClick r:id="rId3" tooltip="D3_12_Prop_Instance"/>
          </p:cNvPr>
          <p:cNvSpPr txBox="1"/>
          <p:nvPr/>
        </p:nvSpPr>
        <p:spPr>
          <a:xfrm>
            <a:off x="8858250" y="266700"/>
            <a:ext cx="2381250" cy="28575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1F6FB2"/>
            </a:solidFill>
          </a:ln>
        </p:spPr>
        <p:txBody>
          <a:bodyPr wrap="none" lIns="0" tIns="0" rIns="0" bIns="0" anchor="ctr"/>
          <a:lstStyle/>
          <a:p>
            <a:pPr algn="ctr"/>
            <a:r>
              <a:rPr lang="en-US" sz="900" b="1">
                <a:solidFill>
                  <a:srgbClr val="1F6FB2"/>
                </a:solidFill>
                <a:latin typeface="Arial"/>
                <a:hlinkClick r:id="rId3" tooltip="D3_12_Prop_Instance"/>
              </a:rPr>
              <a:t>Open Lean</a:t>
            </a:r>
            <a:endParaRPr lang="en-US" sz="9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85800" y="323850"/>
            <a:ext cx="7239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F6FB2"/>
                </a:solidFill>
              </a:defRPr>
            </a:pPr>
            <a:r>
              <a:rPr sz="1200" b="1">
                <a:solidFill>
                  <a:srgbClr val="1F6FB2"/>
                </a:solidFill>
              </a:rPr>
              <a:t>操作 + 公理</a:t>
            </a:r>
            <a:endParaRPr sz="1200" b="1">
              <a:solidFill>
                <a:srgbClr val="1F6FB2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666750"/>
            <a:ext cx="10096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111827"/>
                </a:solidFill>
              </a:defRPr>
            </a:pPr>
            <a:r>
              <a:rPr sz="2850" b="1">
                <a:solidFill>
                  <a:srgbClr val="111827"/>
                </a:solidFill>
              </a:rPr>
              <a:t>写 instance 时，Lean 不接受口头承诺</a:t>
            </a:r>
            <a:endParaRPr sz="2850" b="1">
              <a:solidFill>
                <a:srgbClr val="111827"/>
              </a:solidFill>
            </a:endParaRPr>
          </a:p>
        </p:txBody>
      </p:sp>
      <p:sp>
        <p:nvSpPr>
          <p:cNvPr id="4" name="圆角矩形 3"/>
          <p:cNvSpPr>
            <a:spLocks noGrp="1"/>
          </p:cNvSpPr>
          <p:nvPr/>
        </p:nvSpPr>
        <p:spPr>
          <a:xfrm>
            <a:off x="838200" y="1666875"/>
            <a:ext cx="4953000" cy="3333750"/>
          </a:xfrm>
          <a:prstGeom prst="roundRect">
            <a:avLst>
              <a:gd name="adj" fmla="val 1714"/>
            </a:avLst>
          </a:prstGeom>
          <a:solidFill>
            <a:srgbClr val="FFFFFF"/>
          </a:solidFill>
          <a:ln w="9525">
            <a:solidFill>
              <a:srgbClr val="D8E2EC"/>
            </a:solidFill>
            <a:prstDash val="solid"/>
          </a:ln>
        </p:spPr>
      </p:sp>
      <p:sp>
        <p:nvSpPr>
          <p:cNvPr id="5" name="圆角矩形 4"/>
          <p:cNvSpPr>
            <a:spLocks noGrp="1"/>
          </p:cNvSpPr>
          <p:nvPr/>
        </p:nvSpPr>
        <p:spPr>
          <a:xfrm>
            <a:off x="6400800" y="1666875"/>
            <a:ext cx="4953000" cy="3333750"/>
          </a:xfrm>
          <a:prstGeom prst="roundRect">
            <a:avLst>
              <a:gd name="adj" fmla="val 1714"/>
            </a:avLst>
          </a:prstGeom>
          <a:solidFill>
            <a:srgbClr val="EEF4FA"/>
          </a:solidFill>
          <a:ln w="9525">
            <a:solidFill>
              <a:srgbClr val="D8E2EC"/>
            </a:solidFill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1143000" y="1933575"/>
            <a:ext cx="4191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>
                <a:solidFill>
                  <a:srgbClr val="174A7C"/>
                </a:solidFill>
              </a:defRPr>
            </a:pPr>
            <a:r>
              <a:rPr sz="2025" b="1">
                <a:solidFill>
                  <a:srgbClr val="174A7C"/>
                </a:solidFill>
              </a:rPr>
              <a:t>要给数据</a:t>
            </a:r>
            <a:endParaRPr sz="2025" b="1">
              <a:solidFill>
                <a:srgbClr val="174A7C"/>
              </a:solidFill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1162050" y="2505075"/>
            <a:ext cx="4095750" cy="2266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>
                <a:solidFill>
                  <a:srgbClr val="111827"/>
                </a:solidFill>
              </a:defRPr>
            </a:pPr>
            <a:r>
              <a:rPr sz="1800" b="0">
                <a:solidFill>
                  <a:srgbClr val="111827"/>
                </a:solidFill>
              </a:rPr>
              <a:t>• `mul`, `one`, `inv`</a:t>
            </a:r>
            <a:endParaRPr sz="1800" b="0">
              <a:solidFill>
                <a:srgbClr val="111827"/>
              </a:solidFill>
            </a:endParaRPr>
          </a:p>
          <a:p>
            <a:pPr algn="l">
              <a:defRPr sz="1800" b="0">
                <a:solidFill>
                  <a:srgbClr val="111827"/>
                </a:solidFill>
              </a:defRPr>
            </a:pPr>
            <a:r>
              <a:rPr sz="1800" b="0">
                <a:solidFill>
                  <a:srgbClr val="111827"/>
                </a:solidFill>
              </a:rPr>
              <a:t>• `add`, `zero`, `neg`</a:t>
            </a:r>
            <a:endParaRPr sz="1800" b="0">
              <a:solidFill>
                <a:srgbClr val="111827"/>
              </a:solidFill>
            </a:endParaRPr>
          </a:p>
          <a:p>
            <a:pPr algn="l">
              <a:defRPr sz="1800" b="0">
                <a:solidFill>
                  <a:srgbClr val="111827"/>
                </a:solidFill>
              </a:defRPr>
            </a:pPr>
            <a:r>
              <a:rPr sz="1800" b="0">
                <a:solidFill>
                  <a:srgbClr val="111827"/>
                </a:solidFill>
              </a:rPr>
              <a:t>• `Hom`, `id`, `comp`</a:t>
            </a:r>
            <a:endParaRPr sz="1800" b="0">
              <a:solidFill>
                <a:srgbClr val="111827"/>
              </a:solidFill>
            </a:endParaRPr>
          </a:p>
          <a:p>
            <a:pPr algn="l">
              <a:defRPr sz="1800" b="0">
                <a:solidFill>
                  <a:srgbClr val="111827"/>
                </a:solidFill>
              </a:defRPr>
            </a:pPr>
            <a:r>
              <a:rPr sz="1800" b="0">
                <a:solidFill>
                  <a:srgbClr val="111827"/>
                </a:solidFill>
              </a:rPr>
              <a:t>• 这些决定记号怎么解释</a:t>
            </a:r>
            <a:endParaRPr sz="1800" b="0">
              <a:solidFill>
                <a:srgbClr val="111827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6705600" y="1933575"/>
            <a:ext cx="4191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>
                <a:solidFill>
                  <a:srgbClr val="227A57"/>
                </a:solidFill>
              </a:defRPr>
            </a:pPr>
            <a:r>
              <a:rPr sz="2025" b="1">
                <a:solidFill>
                  <a:srgbClr val="227A57"/>
                </a:solidFill>
              </a:rPr>
              <a:t>要给证明</a:t>
            </a:r>
            <a:endParaRPr sz="2025" b="1">
              <a:solidFill>
                <a:srgbClr val="227A57"/>
              </a:solidFill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6724650" y="2505075"/>
            <a:ext cx="4095750" cy="2266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>
                <a:solidFill>
                  <a:srgbClr val="111827"/>
                </a:solidFill>
              </a:defRPr>
            </a:pPr>
            <a:r>
              <a:rPr sz="1800" b="0">
                <a:solidFill>
                  <a:srgbClr val="111827"/>
                </a:solidFill>
              </a:rPr>
              <a:t>• 结合律、单位律、逆元律</a:t>
            </a:r>
            <a:endParaRPr sz="1800" b="0">
              <a:solidFill>
                <a:srgbClr val="111827"/>
              </a:solidFill>
            </a:endParaRPr>
          </a:p>
          <a:p>
            <a:pPr algn="l">
              <a:defRPr sz="1800" b="0">
                <a:solidFill>
                  <a:srgbClr val="111827"/>
                </a:solidFill>
              </a:defRPr>
            </a:pPr>
            <a:r>
              <a:rPr sz="1800" b="0">
                <a:solidFill>
                  <a:srgbClr val="111827"/>
                </a:solidFill>
              </a:rPr>
              <a:t>• 分配律、交换律</a:t>
            </a:r>
            <a:endParaRPr sz="1800" b="0">
              <a:solidFill>
                <a:srgbClr val="111827"/>
              </a:solidFill>
            </a:endParaRPr>
          </a:p>
          <a:p>
            <a:pPr algn="l">
              <a:defRPr sz="1800" b="0">
                <a:solidFill>
                  <a:srgbClr val="111827"/>
                </a:solidFill>
              </a:defRPr>
            </a:pPr>
            <a:r>
              <a:rPr sz="1800" b="0">
                <a:solidFill>
                  <a:srgbClr val="111827"/>
                </a:solidFill>
              </a:rPr>
              <a:t>• 范畴的三条公理</a:t>
            </a:r>
            <a:endParaRPr sz="1800" b="0">
              <a:solidFill>
                <a:srgbClr val="111827"/>
              </a:solidFill>
            </a:endParaRPr>
          </a:p>
          <a:p>
            <a:pPr algn="l">
              <a:defRPr sz="1800" b="0">
                <a:solidFill>
                  <a:srgbClr val="111827"/>
                </a:solidFill>
              </a:defRPr>
            </a:pPr>
            <a:r>
              <a:rPr sz="1800" b="0">
                <a:solidFill>
                  <a:srgbClr val="111827"/>
                </a:solidFill>
              </a:rPr>
              <a:t>• 每一条都是一个 goal</a:t>
            </a:r>
            <a:endParaRPr sz="1800" b="0">
              <a:solidFill>
                <a:srgbClr val="111827"/>
              </a:solidFill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1257300" y="5381625"/>
            <a:ext cx="9620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4A7C"/>
                </a:solidFill>
              </a:defRPr>
            </a:pPr>
            <a:r>
              <a:rPr sz="1875" b="1">
                <a:solidFill>
                  <a:srgbClr val="174A7C"/>
                </a:solidFill>
              </a:rPr>
              <a:t>检查方法：`#print` 看字段；在字段后写 `:= by` 看目标；逐条完成。</a:t>
            </a:r>
            <a:endParaRPr sz="1875" b="1">
              <a:solidFill>
                <a:srgbClr val="174A7C"/>
              </a:solidFill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685800" y="6486525"/>
            <a:ext cx="3429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LeanZju D3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11125200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3</a:t>
            </a:r>
            <a:endParaRPr sz="1200" b="0">
              <a:solidFill>
                <a:srgbClr val="6B7280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85800" y="323850"/>
            <a:ext cx="7239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F6FB2"/>
                </a:solidFill>
              </a:defRPr>
            </a:pPr>
            <a:r>
              <a:rPr sz="1200" b="1">
                <a:solidFill>
                  <a:srgbClr val="1F6FB2"/>
                </a:solidFill>
              </a:rPr>
              <a:t>命题 instance 例子</a:t>
            </a:r>
            <a:endParaRPr sz="1200" b="1">
              <a:solidFill>
                <a:srgbClr val="1F6FB2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666750"/>
            <a:ext cx="10096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111827"/>
                </a:solidFill>
              </a:defRPr>
            </a:pPr>
            <a:r>
              <a:rPr sz="2850" b="1">
                <a:solidFill>
                  <a:srgbClr val="111827"/>
                </a:solidFill>
              </a:rPr>
              <a:t>Fact P：把一个命题放进 typeclass search</a:t>
            </a:r>
            <a:endParaRPr sz="2850" b="1">
              <a:solidFill>
                <a:srgbClr val="111827"/>
              </a:solidFill>
            </a:endParaRPr>
          </a:p>
        </p:txBody>
      </p:sp>
      <p:sp>
        <p:nvSpPr>
          <p:cNvPr id="4" name="圆角矩形 3"/>
          <p:cNvSpPr>
            <a:spLocks noGrp="1"/>
          </p:cNvSpPr>
          <p:nvPr/>
        </p:nvSpPr>
        <p:spPr>
          <a:xfrm>
            <a:off x="1000125" y="1428750"/>
            <a:ext cx="6858000" cy="2952750"/>
          </a:xfrm>
          <a:prstGeom prst="roundRect">
            <a:avLst>
              <a:gd name="adj" fmla="val 1290"/>
            </a:avLst>
          </a:prstGeom>
          <a:solidFill>
            <a:srgbClr val="F6F8FB"/>
          </a:solidFill>
          <a:ln w="9525">
            <a:solidFill>
              <a:srgbClr val="C9D6E3"/>
            </a:solidFill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1171575" y="1562100"/>
            <a:ext cx="6515100" cy="2686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0">
                <a:solidFill>
                  <a:srgbClr val="334155"/>
                </a:solidFill>
              </a:defRPr>
            </a:pPr>
            <a:r>
              <a:rPr sz="1425" b="0">
                <a:solidFill>
                  <a:srgbClr val="334155"/>
                </a:solidFill>
              </a:rPr>
              <a:t>instance : Fact (2 ≤ 5) :=</a:t>
            </a:r>
            <a:endParaRPr sz="1425" b="0">
              <a:solidFill>
                <a:srgbClr val="334155"/>
              </a:solidFill>
            </a:endParaRPr>
          </a:p>
          <a:p>
            <a:pPr algn="l">
              <a:defRPr sz="1425" b="0">
                <a:solidFill>
                  <a:srgbClr val="334155"/>
                </a:solidFill>
              </a:defRPr>
            </a:pPr>
            <a:r>
              <a:rPr sz="1425" b="0">
                <a:solidFill>
                  <a:srgbClr val="334155"/>
                </a:solidFill>
              </a:rPr>
              <a:t>  ⟨by norm_num⟩</a:t>
            </a:r>
            <a:endParaRPr sz="1425" b="0">
              <a:solidFill>
                <a:srgbClr val="334155"/>
              </a:solidFill>
            </a:endParaRPr>
          </a:p>
          <a:p>
            <a:endParaRPr sz="1425"/>
          </a:p>
          <a:p>
            <a:pPr algn="l">
              <a:defRPr sz="1425" b="0">
                <a:solidFill>
                  <a:srgbClr val="334155"/>
                </a:solidFill>
              </a:defRPr>
            </a:pPr>
            <a:r>
              <a:rPr sz="1425" b="0">
                <a:solidFill>
                  <a:srgbClr val="334155"/>
                </a:solidFill>
              </a:rPr>
              <a:t>example : 2 ≤ 5 := by</a:t>
            </a:r>
            <a:endParaRPr sz="1425" b="0">
              <a:solidFill>
                <a:srgbClr val="334155"/>
              </a:solidFill>
            </a:endParaRPr>
          </a:p>
          <a:p>
            <a:pPr algn="l">
              <a:defRPr sz="1425" b="0">
                <a:solidFill>
                  <a:srgbClr val="334155"/>
                </a:solidFill>
              </a:defRPr>
            </a:pPr>
            <a:r>
              <a:rPr sz="1425" b="0">
                <a:solidFill>
                  <a:srgbClr val="334155"/>
                </a:solidFill>
              </a:rPr>
              <a:t>  exact Fact.out</a:t>
            </a:r>
            <a:endParaRPr sz="1425" b="0">
              <a:solidFill>
                <a:srgbClr val="334155"/>
              </a:solidFill>
            </a:endParaRPr>
          </a:p>
          <a:p>
            <a:endParaRPr sz="1425"/>
          </a:p>
          <a:p>
            <a:pPr algn="l">
              <a:defRPr sz="1425" b="0">
                <a:solidFill>
                  <a:srgbClr val="334155"/>
                </a:solidFill>
              </a:defRPr>
            </a:pPr>
            <a:r>
              <a:rPr sz="1425" b="0">
                <a:solidFill>
                  <a:srgbClr val="334155"/>
                </a:solidFill>
              </a:rPr>
              <a:t>example (n : Nat) [Fact (n ≠ 0)] :</a:t>
            </a:r>
            <a:endParaRPr sz="1425" b="0">
              <a:solidFill>
                <a:srgbClr val="334155"/>
              </a:solidFill>
            </a:endParaRPr>
          </a:p>
          <a:p>
            <a:pPr algn="l">
              <a:defRPr sz="1425" b="0">
                <a:solidFill>
                  <a:srgbClr val="334155"/>
                </a:solidFill>
              </a:defRPr>
            </a:pPr>
            <a:r>
              <a:rPr sz="1425" b="0">
                <a:solidFill>
                  <a:srgbClr val="334155"/>
                </a:solidFill>
              </a:rPr>
              <a:t>    0 &lt; n := by</a:t>
            </a:r>
            <a:endParaRPr sz="1425" b="0">
              <a:solidFill>
                <a:srgbClr val="334155"/>
              </a:solidFill>
            </a:endParaRPr>
          </a:p>
          <a:p>
            <a:pPr algn="l">
              <a:defRPr sz="1425" b="0">
                <a:solidFill>
                  <a:srgbClr val="334155"/>
                </a:solidFill>
              </a:defRPr>
            </a:pPr>
            <a:r>
              <a:rPr sz="1425" b="0">
                <a:solidFill>
                  <a:srgbClr val="334155"/>
                </a:solidFill>
              </a:rPr>
              <a:t>  exact Nat.pos_of_ne_zero</a:t>
            </a:r>
            <a:endParaRPr sz="1425" b="0">
              <a:solidFill>
                <a:srgbClr val="334155"/>
              </a:solidFill>
            </a:endParaRPr>
          </a:p>
          <a:p>
            <a:pPr algn="l">
              <a:defRPr sz="1425" b="0">
                <a:solidFill>
                  <a:srgbClr val="334155"/>
                </a:solidFill>
              </a:defRPr>
            </a:pPr>
            <a:r>
              <a:rPr sz="1425" b="0">
                <a:solidFill>
                  <a:srgbClr val="334155"/>
                </a:solidFill>
              </a:rPr>
              <a:t>    (Fact.out : n ≠ 0)</a:t>
            </a:r>
            <a:endParaRPr sz="1425" b="0">
              <a:solidFill>
                <a:srgbClr val="334155"/>
              </a:solidFill>
            </a:endParaRPr>
          </a:p>
        </p:txBody>
      </p:sp>
      <p:sp>
        <p:nvSpPr>
          <p:cNvPr id="6" name="圆角矩形 5"/>
          <p:cNvSpPr>
            <a:spLocks noGrp="1"/>
          </p:cNvSpPr>
          <p:nvPr/>
        </p:nvSpPr>
        <p:spPr>
          <a:xfrm>
            <a:off x="8334375" y="1666875"/>
            <a:ext cx="2857500" cy="247650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9525">
            <a:solidFill>
              <a:srgbClr val="D8E2EC"/>
            </a:solidFill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8620125" y="2047875"/>
            <a:ext cx="2333625" cy="1524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>
                <a:solidFill>
                  <a:srgbClr val="111827"/>
                </a:solidFill>
              </a:defRPr>
            </a:pPr>
            <a:r>
              <a:rPr sz="1500" b="0">
                <a:solidFill>
                  <a:srgbClr val="111827"/>
                </a:solidFill>
              </a:rPr>
              <a:t>1. `Fact P` 的字段就是 `P` 的证明</a:t>
            </a:r>
            <a:endParaRPr sz="1500" b="0">
              <a:solidFill>
                <a:srgbClr val="111827"/>
              </a:solidFill>
            </a:endParaRPr>
          </a:p>
          <a:p>
            <a:pPr algn="l">
              <a:defRPr sz="1500" b="0">
                <a:solidFill>
                  <a:srgbClr val="111827"/>
                </a:solidFill>
              </a:defRPr>
            </a:pPr>
            <a:r>
              <a:rPr sz="1500" b="0">
                <a:solidFill>
                  <a:srgbClr val="111827"/>
                </a:solidFill>
              </a:rPr>
              <a:t>2. `Fact.out` 取出证明</a:t>
            </a:r>
            <a:endParaRPr sz="1500" b="0">
              <a:solidFill>
                <a:srgbClr val="111827"/>
              </a:solidFill>
            </a:endParaRPr>
          </a:p>
          <a:p>
            <a:pPr algn="l">
              <a:defRPr sz="1500" b="0">
                <a:solidFill>
                  <a:srgbClr val="111827"/>
                </a:solidFill>
              </a:defRPr>
            </a:pPr>
            <a:r>
              <a:rPr sz="1500" b="0">
                <a:solidFill>
                  <a:srgbClr val="111827"/>
                </a:solidFill>
              </a:rPr>
              <a:t>3. `[Fact ...]` 可隐式传入</a:t>
            </a:r>
            <a:endParaRPr sz="1500" b="0">
              <a:solidFill>
                <a:srgbClr val="111827"/>
              </a:solidFill>
            </a:endParaRPr>
          </a:p>
          <a:p>
            <a:pPr algn="l">
              <a:defRPr sz="1500" b="0">
                <a:solidFill>
                  <a:srgbClr val="111827"/>
                </a:solidFill>
              </a:defRPr>
            </a:pPr>
            <a:r>
              <a:rPr sz="1500" b="0">
                <a:solidFill>
                  <a:srgbClr val="111827"/>
                </a:solidFill>
              </a:rPr>
              <a:t>4. `haveI` 可临时创建实例</a:t>
            </a:r>
            <a:endParaRPr sz="1500" b="0">
              <a:solidFill>
                <a:srgbClr val="111827"/>
              </a:solidFill>
            </a:endParaRPr>
          </a:p>
        </p:txBody>
      </p:sp>
      <p:sp>
        <p:nvSpPr>
          <p:cNvPr id="8" name="圆角矩形 7"/>
          <p:cNvSpPr>
            <a:spLocks noGrp="1"/>
          </p:cNvSpPr>
          <p:nvPr/>
        </p:nvSpPr>
        <p:spPr>
          <a:xfrm>
            <a:off x="1476375" y="5000625"/>
            <a:ext cx="9239250" cy="666750"/>
          </a:xfrm>
          <a:prstGeom prst="roundRect">
            <a:avLst>
              <a:gd name="adj" fmla="val 5714"/>
            </a:avLst>
          </a:prstGeom>
          <a:solidFill>
            <a:srgbClr val="F6F8FB"/>
          </a:solidFill>
          <a:ln w="9525">
            <a:solidFill>
              <a:srgbClr val="C9D6E3"/>
            </a:solidFill>
            <a:prstDash val="solid"/>
          </a:ln>
        </p:spPr>
      </p:sp>
      <p:sp>
        <p:nvSpPr>
          <p:cNvPr id="9" name="矩形 8"/>
          <p:cNvSpPr>
            <a:spLocks noGrp="1"/>
          </p:cNvSpPr>
          <p:nvPr/>
        </p:nvSpPr>
        <p:spPr>
          <a:xfrm>
            <a:off x="1647825" y="5133975"/>
            <a:ext cx="88963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>
                <a:solidFill>
                  <a:srgbClr val="334155"/>
                </a:solidFill>
              </a:defRPr>
            </a:pPr>
            <a:r>
              <a:rPr sz="1500" b="0">
                <a:solidFill>
                  <a:srgbClr val="334155"/>
                </a:solidFill>
              </a:rPr>
              <a:t>haveI : Fact (2 ≤ 5) := ⟨by norm_num⟩</a:t>
            </a:r>
            <a:endParaRPr sz="1500" b="0">
              <a:solidFill>
                <a:srgbClr val="334155"/>
              </a:solidFill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685800" y="6486525"/>
            <a:ext cx="3429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LeanZju D3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11125200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30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2" name="lean-link-30">
            <a:hlinkClick r:id="rId3" tooltip="D3_12_Prop_Instance"/>
          </p:cNvPr>
          <p:cNvSpPr txBox="1"/>
          <p:nvPr/>
        </p:nvSpPr>
        <p:spPr>
          <a:xfrm>
            <a:off x="8858250" y="266700"/>
            <a:ext cx="2381250" cy="28575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1F6FB2"/>
            </a:solidFill>
          </a:ln>
        </p:spPr>
        <p:txBody>
          <a:bodyPr wrap="none" lIns="0" tIns="0" rIns="0" bIns="0" anchor="ctr"/>
          <a:lstStyle/>
          <a:p>
            <a:pPr algn="ctr"/>
            <a:r>
              <a:rPr lang="en-US" sz="900" b="1">
                <a:solidFill>
                  <a:srgbClr val="1F6FB2"/>
                </a:solidFill>
                <a:latin typeface="Arial"/>
                <a:hlinkClick r:id="rId3" tooltip="D3_12_Prop_Instance"/>
              </a:rPr>
              <a:t>Open Lean</a:t>
            </a:r>
            <a:endParaRPr lang="en-US" sz="9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85800" y="323850"/>
            <a:ext cx="7239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F6FB2"/>
                </a:solidFill>
              </a:defRPr>
            </a:pPr>
            <a:r>
              <a:rPr sz="1200" b="1">
                <a:solidFill>
                  <a:srgbClr val="1F6FB2"/>
                </a:solidFill>
              </a:rPr>
              <a:t>IsEven</a:t>
            </a:r>
            <a:endParaRPr sz="1200" b="1">
              <a:solidFill>
                <a:srgbClr val="1F6FB2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666750"/>
            <a:ext cx="10096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111827"/>
                </a:solidFill>
              </a:defRPr>
            </a:pPr>
            <a:r>
              <a:rPr sz="2850" b="1">
                <a:solidFill>
                  <a:srgbClr val="111827"/>
                </a:solidFill>
              </a:rPr>
              <a:t>自定义命题 class：把数学性质交给搜索</a:t>
            </a:r>
            <a:endParaRPr sz="2850" b="1">
              <a:solidFill>
                <a:srgbClr val="111827"/>
              </a:solidFill>
            </a:endParaRPr>
          </a:p>
        </p:txBody>
      </p:sp>
      <p:sp>
        <p:nvSpPr>
          <p:cNvPr id="4" name="圆角矩形 3"/>
          <p:cNvSpPr>
            <a:spLocks noGrp="1"/>
          </p:cNvSpPr>
          <p:nvPr/>
        </p:nvSpPr>
        <p:spPr>
          <a:xfrm>
            <a:off x="857250" y="1381125"/>
            <a:ext cx="7429500" cy="3619500"/>
          </a:xfrm>
          <a:prstGeom prst="roundRect">
            <a:avLst>
              <a:gd name="adj" fmla="val 1053"/>
            </a:avLst>
          </a:prstGeom>
          <a:solidFill>
            <a:srgbClr val="F6F8FB"/>
          </a:solidFill>
          <a:ln w="9525">
            <a:solidFill>
              <a:srgbClr val="C9D6E3"/>
            </a:solidFill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1028700" y="1514475"/>
            <a:ext cx="7086600" cy="3352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class IsEven (n : Nat) : Prop where</a:t>
            </a:r>
            <a:endParaRPr sz="1350" b="0">
              <a:solidFill>
                <a:srgbClr val="334155"/>
              </a:solidFill>
            </a:endParaRPr>
          </a:p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  witness : ∃ k, n = 2 * k</a:t>
            </a:r>
            <a:endParaRPr sz="1350" b="0">
              <a:solidFill>
                <a:srgbClr val="334155"/>
              </a:solidFill>
            </a:endParaRPr>
          </a:p>
          <a:p>
            <a:endParaRPr sz="1350"/>
          </a:p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instance : IsEven 8 where</a:t>
            </a:r>
            <a:endParaRPr sz="1350" b="0">
              <a:solidFill>
                <a:srgbClr val="334155"/>
              </a:solidFill>
            </a:endParaRPr>
          </a:p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  witness := ⟨4, by norm_num⟩</a:t>
            </a:r>
            <a:endParaRPr sz="1350" b="0">
              <a:solidFill>
                <a:srgbClr val="334155"/>
              </a:solidFill>
            </a:endParaRPr>
          </a:p>
          <a:p>
            <a:endParaRPr sz="1350"/>
          </a:p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example [h : IsEven n] :</a:t>
            </a:r>
            <a:endParaRPr sz="1350" b="0">
              <a:solidFill>
                <a:srgbClr val="334155"/>
              </a:solidFill>
            </a:endParaRPr>
          </a:p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    ∃ k, n = 2 * k := by</a:t>
            </a:r>
            <a:endParaRPr sz="1350" b="0">
              <a:solidFill>
                <a:srgbClr val="334155"/>
              </a:solidFill>
            </a:endParaRPr>
          </a:p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  exact h.witness</a:t>
            </a:r>
            <a:endParaRPr sz="1350" b="0">
              <a:solidFill>
                <a:srgbClr val="334155"/>
              </a:solidFill>
            </a:endParaRPr>
          </a:p>
          <a:p>
            <a:endParaRPr sz="1350"/>
          </a:p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example : ∃ k, 8 = 2 * k := by</a:t>
            </a:r>
            <a:endParaRPr sz="1350" b="0">
              <a:solidFill>
                <a:srgbClr val="334155"/>
              </a:solidFill>
            </a:endParaRPr>
          </a:p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  exact (inferInstance : IsEven 8).witness</a:t>
            </a:r>
            <a:endParaRPr sz="1350" b="0">
              <a:solidFill>
                <a:srgbClr val="334155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8667750" y="1809750"/>
            <a:ext cx="2571750" cy="1714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>
                <a:solidFill>
                  <a:srgbClr val="111827"/>
                </a:solidFill>
              </a:defRPr>
            </a:pPr>
            <a:r>
              <a:rPr sz="1650" b="0">
                <a:solidFill>
                  <a:srgbClr val="111827"/>
                </a:solidFill>
              </a:rPr>
              <a:t>• 类名表达性质</a:t>
            </a:r>
            <a:endParaRPr sz="1650" b="0">
              <a:solidFill>
                <a:srgbClr val="111827"/>
              </a:solidFill>
            </a:endParaRPr>
          </a:p>
          <a:p>
            <a:pPr algn="l">
              <a:defRPr sz="1650" b="0">
                <a:solidFill>
                  <a:srgbClr val="111827"/>
                </a:solidFill>
              </a:defRPr>
            </a:pPr>
            <a:r>
              <a:rPr sz="1650" b="0">
                <a:solidFill>
                  <a:srgbClr val="111827"/>
                </a:solidFill>
              </a:rPr>
              <a:t>• 实例表达某个对象满足性质</a:t>
            </a:r>
            <a:endParaRPr sz="1650" b="0">
              <a:solidFill>
                <a:srgbClr val="111827"/>
              </a:solidFill>
            </a:endParaRPr>
          </a:p>
          <a:p>
            <a:pPr algn="l">
              <a:defRPr sz="1650" b="0">
                <a:solidFill>
                  <a:srgbClr val="111827"/>
                </a:solidFill>
              </a:defRPr>
            </a:pPr>
            <a:r>
              <a:rPr sz="1650" b="0">
                <a:solidFill>
                  <a:srgbClr val="111827"/>
                </a:solidFill>
              </a:rPr>
              <a:t>• `inferInstance` 让 Lean 搜索证明</a:t>
            </a:r>
            <a:endParaRPr sz="1650" b="0">
              <a:solidFill>
                <a:srgbClr val="111827"/>
              </a:solidFill>
            </a:endParaRPr>
          </a:p>
          <a:p>
            <a:pPr algn="l">
              <a:defRPr sz="1650" b="0">
                <a:solidFill>
                  <a:srgbClr val="111827"/>
                </a:solidFill>
              </a:defRPr>
            </a:pPr>
            <a:r>
              <a:rPr sz="1650" b="0">
                <a:solidFill>
                  <a:srgbClr val="111827"/>
                </a:solidFill>
              </a:rPr>
              <a:t>• 适合局部、可复用的性质假设</a:t>
            </a:r>
            <a:endParaRPr sz="1650" b="0">
              <a:solidFill>
                <a:srgbClr val="111827"/>
              </a:solidFill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685800" y="6486525"/>
            <a:ext cx="3429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LeanZju D3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11125200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31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9" name="lean-link-31">
            <a:hlinkClick r:id="rId3" tooltip="D3_12_Prop_Instance"/>
          </p:cNvPr>
          <p:cNvSpPr txBox="1"/>
          <p:nvPr/>
        </p:nvSpPr>
        <p:spPr>
          <a:xfrm>
            <a:off x="8858250" y="266700"/>
            <a:ext cx="2381250" cy="28575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1F6FB2"/>
            </a:solidFill>
          </a:ln>
        </p:spPr>
        <p:txBody>
          <a:bodyPr wrap="none" lIns="0" tIns="0" rIns="0" bIns="0" anchor="ctr"/>
          <a:lstStyle/>
          <a:p>
            <a:pPr algn="ctr"/>
            <a:r>
              <a:rPr lang="en-US" sz="900" b="1">
                <a:solidFill>
                  <a:srgbClr val="1F6FB2"/>
                </a:solidFill>
                <a:latin typeface="Arial"/>
                <a:hlinkClick r:id="rId3" tooltip="D3_12_Prop_Instance"/>
              </a:rPr>
              <a:t>Open Lean</a:t>
            </a:r>
            <a:endParaRPr lang="en-US" sz="90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85800" y="323850"/>
            <a:ext cx="7239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F6FB2"/>
                </a:solidFill>
              </a:defRPr>
            </a:pPr>
            <a:r>
              <a:rPr sz="1200" b="1">
                <a:solidFill>
                  <a:srgbClr val="1F6FB2"/>
                </a:solidFill>
              </a:rPr>
              <a:t>更深入一点</a:t>
            </a:r>
            <a:endParaRPr sz="1200" b="1">
              <a:solidFill>
                <a:srgbClr val="1F6FB2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666750"/>
            <a:ext cx="10096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111827"/>
                </a:solidFill>
              </a:defRPr>
            </a:pPr>
            <a:r>
              <a:rPr sz="2850" b="1">
                <a:solidFill>
                  <a:srgbClr val="111827"/>
                </a:solidFill>
              </a:rPr>
              <a:t>instance search 的三个课堂工具</a:t>
            </a:r>
            <a:endParaRPr sz="2850" b="1">
              <a:solidFill>
                <a:srgbClr val="111827"/>
              </a:solidFill>
            </a:endParaRPr>
          </a:p>
        </p:txBody>
      </p:sp>
      <p:sp>
        <p:nvSpPr>
          <p:cNvPr id="4" name="圆角矩形 3"/>
          <p:cNvSpPr>
            <a:spLocks noGrp="1"/>
          </p:cNvSpPr>
          <p:nvPr/>
        </p:nvSpPr>
        <p:spPr>
          <a:xfrm>
            <a:off x="876300" y="1714500"/>
            <a:ext cx="3276600" cy="2095500"/>
          </a:xfrm>
          <a:prstGeom prst="roundRect">
            <a:avLst>
              <a:gd name="adj" fmla="val 2727"/>
            </a:avLst>
          </a:prstGeom>
          <a:solidFill>
            <a:srgbClr val="FFFFFF"/>
          </a:solidFill>
          <a:ln w="9525">
            <a:solidFill>
              <a:srgbClr val="D8E2EC"/>
            </a:solidFill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1123950" y="1981200"/>
            <a:ext cx="27813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>
                <a:solidFill>
                  <a:srgbClr val="174A7C"/>
                </a:solidFill>
              </a:defRPr>
            </a:pPr>
            <a:r>
              <a:rPr sz="1875" b="1">
                <a:solidFill>
                  <a:srgbClr val="174A7C"/>
                </a:solidFill>
              </a:rPr>
              <a:t>`#synth`</a:t>
            </a:r>
            <a:endParaRPr sz="1875" b="1">
              <a:solidFill>
                <a:srgbClr val="174A7C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1143000" y="2495550"/>
            <a:ext cx="2743200" cy="1085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575" b="0">
                <a:solidFill>
                  <a:srgbClr val="111827"/>
                </a:solidFill>
              </a:defRPr>
            </a:pPr>
            <a:r>
              <a:rPr sz="1575" b="0">
                <a:solidFill>
                  <a:srgbClr val="111827"/>
                </a:solidFill>
              </a:rPr>
              <a:t>确认 Lean 能否找到指定实例</a:t>
            </a:r>
            <a:endParaRPr sz="1575" b="0">
              <a:solidFill>
                <a:srgbClr val="111827"/>
              </a:solidFill>
            </a:endParaRPr>
          </a:p>
        </p:txBody>
      </p:sp>
      <p:sp>
        <p:nvSpPr>
          <p:cNvPr id="7" name="圆角矩形 6"/>
          <p:cNvSpPr>
            <a:spLocks noGrp="1"/>
          </p:cNvSpPr>
          <p:nvPr/>
        </p:nvSpPr>
        <p:spPr>
          <a:xfrm>
            <a:off x="4381500" y="1714500"/>
            <a:ext cx="3276600" cy="2095500"/>
          </a:xfrm>
          <a:prstGeom prst="roundRect">
            <a:avLst>
              <a:gd name="adj" fmla="val 2727"/>
            </a:avLst>
          </a:prstGeom>
          <a:solidFill>
            <a:srgbClr val="EEF4FA"/>
          </a:solidFill>
          <a:ln w="9525">
            <a:solidFill>
              <a:srgbClr val="D8E2EC"/>
            </a:solidFill>
            <a:prstDash val="solid"/>
          </a:ln>
        </p:spPr>
      </p:sp>
      <p:sp>
        <p:nvSpPr>
          <p:cNvPr id="8" name="矩形 7"/>
          <p:cNvSpPr>
            <a:spLocks noGrp="1"/>
          </p:cNvSpPr>
          <p:nvPr/>
        </p:nvSpPr>
        <p:spPr>
          <a:xfrm>
            <a:off x="4629150" y="1981200"/>
            <a:ext cx="27813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>
                <a:solidFill>
                  <a:srgbClr val="227A57"/>
                </a:solidFill>
              </a:defRPr>
            </a:pPr>
            <a:r>
              <a:rPr sz="1875" b="1">
                <a:solidFill>
                  <a:srgbClr val="227A57"/>
                </a:solidFill>
              </a:rPr>
              <a:t>`infer_instance`</a:t>
            </a:r>
            <a:endParaRPr sz="1875" b="1">
              <a:solidFill>
                <a:srgbClr val="227A57"/>
              </a:solidFill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4648200" y="2495550"/>
            <a:ext cx="2743200" cy="1085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575" b="0">
                <a:solidFill>
                  <a:srgbClr val="111827"/>
                </a:solidFill>
              </a:defRPr>
            </a:pPr>
            <a:r>
              <a:rPr sz="1575" b="0">
                <a:solidFill>
                  <a:srgbClr val="111827"/>
                </a:solidFill>
              </a:rPr>
              <a:t>在 proof 中调用实例搜索</a:t>
            </a:r>
            <a:endParaRPr sz="1575" b="0">
              <a:solidFill>
                <a:srgbClr val="111827"/>
              </a:solidFill>
            </a:endParaRPr>
          </a:p>
        </p:txBody>
      </p:sp>
      <p:sp>
        <p:nvSpPr>
          <p:cNvPr id="10" name="圆角矩形 9"/>
          <p:cNvSpPr>
            <a:spLocks noGrp="1"/>
          </p:cNvSpPr>
          <p:nvPr/>
        </p:nvSpPr>
        <p:spPr>
          <a:xfrm>
            <a:off x="7886700" y="1714500"/>
            <a:ext cx="3276600" cy="2095500"/>
          </a:xfrm>
          <a:prstGeom prst="roundRect">
            <a:avLst>
              <a:gd name="adj" fmla="val 2727"/>
            </a:avLst>
          </a:prstGeom>
          <a:solidFill>
            <a:srgbClr val="FFFFFF"/>
          </a:solidFill>
          <a:ln w="9525">
            <a:solidFill>
              <a:srgbClr val="D8E2EC"/>
            </a:solidFill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8134350" y="1981200"/>
            <a:ext cx="27813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>
                <a:solidFill>
                  <a:srgbClr val="9A6B12"/>
                </a:solidFill>
              </a:defRPr>
            </a:pPr>
            <a:r>
              <a:rPr sz="1875" b="1">
                <a:solidFill>
                  <a:srgbClr val="9A6B12"/>
                </a:solidFill>
              </a:rPr>
              <a:t>`haveI`</a:t>
            </a:r>
            <a:endParaRPr sz="1875" b="1">
              <a:solidFill>
                <a:srgbClr val="9A6B12"/>
              </a:solidFill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8153400" y="2495550"/>
            <a:ext cx="2743200" cy="1085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575" b="0">
                <a:solidFill>
                  <a:srgbClr val="111827"/>
                </a:solidFill>
              </a:defRPr>
            </a:pPr>
            <a:r>
              <a:rPr sz="1575" b="0">
                <a:solidFill>
                  <a:srgbClr val="111827"/>
                </a:solidFill>
              </a:rPr>
              <a:t>临时把一个证明或结构放进搜索环境</a:t>
            </a:r>
            <a:endParaRPr sz="1575" b="0">
              <a:solidFill>
                <a:srgbClr val="111827"/>
              </a:solidFill>
            </a:endParaRPr>
          </a:p>
        </p:txBody>
      </p:sp>
      <p:sp>
        <p:nvSpPr>
          <p:cNvPr id="13" name="圆角矩形 12"/>
          <p:cNvSpPr>
            <a:spLocks noGrp="1"/>
          </p:cNvSpPr>
          <p:nvPr/>
        </p:nvSpPr>
        <p:spPr>
          <a:xfrm>
            <a:off x="2000250" y="4524375"/>
            <a:ext cx="8191500" cy="1381125"/>
          </a:xfrm>
          <a:prstGeom prst="roundRect">
            <a:avLst>
              <a:gd name="adj" fmla="val 2759"/>
            </a:avLst>
          </a:prstGeom>
          <a:solidFill>
            <a:srgbClr val="F6F8FB"/>
          </a:solidFill>
          <a:ln w="9525">
            <a:solidFill>
              <a:srgbClr val="C9D6E3"/>
            </a:solidFill>
            <a:prstDash val="solid"/>
          </a:ln>
        </p:spPr>
      </p:sp>
      <p:sp>
        <p:nvSpPr>
          <p:cNvPr id="14" name="矩形 13"/>
          <p:cNvSpPr>
            <a:spLocks noGrp="1"/>
          </p:cNvSpPr>
          <p:nvPr/>
        </p:nvSpPr>
        <p:spPr>
          <a:xfrm>
            <a:off x="2171700" y="4657725"/>
            <a:ext cx="7848600" cy="11144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#synth Group Sign</a:t>
            </a:r>
            <a:endParaRPr sz="1350" b="0">
              <a:solidFill>
                <a:srgbClr val="334155"/>
              </a:solidFill>
            </a:endParaRPr>
          </a:p>
          <a:p>
            <a:endParaRPr sz="1350"/>
          </a:p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example : Group Sign := by</a:t>
            </a:r>
            <a:endParaRPr sz="1350" b="0">
              <a:solidFill>
                <a:srgbClr val="334155"/>
              </a:solidFill>
            </a:endParaRPr>
          </a:p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  infer_instance</a:t>
            </a:r>
            <a:endParaRPr sz="1350" b="0">
              <a:solidFill>
                <a:srgbClr val="334155"/>
              </a:solidFill>
            </a:endParaRPr>
          </a:p>
          <a:p>
            <a:endParaRPr sz="1350"/>
          </a:p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example : 2 ≤ 5 := by</a:t>
            </a:r>
            <a:endParaRPr sz="1350" b="0">
              <a:solidFill>
                <a:srgbClr val="334155"/>
              </a:solidFill>
            </a:endParaRPr>
          </a:p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  haveI : Fact (2 ≤ 5) := ⟨by norm_num⟩</a:t>
            </a:r>
            <a:endParaRPr sz="1350" b="0">
              <a:solidFill>
                <a:srgbClr val="334155"/>
              </a:solidFill>
            </a:endParaRPr>
          </a:p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  exact Fact.out</a:t>
            </a:r>
            <a:endParaRPr sz="1350" b="0">
              <a:solidFill>
                <a:srgbClr val="334155"/>
              </a:solidFill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685800" y="6486525"/>
            <a:ext cx="3429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LeanZju D3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11125200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32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7" name="lean-link-32">
            <a:hlinkClick r:id="rId3" tooltip="D3_13_Deeper_Instance_Search"/>
          </p:cNvPr>
          <p:cNvSpPr txBox="1"/>
          <p:nvPr/>
        </p:nvSpPr>
        <p:spPr>
          <a:xfrm>
            <a:off x="8858250" y="266700"/>
            <a:ext cx="2381250" cy="28575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1F6FB2"/>
            </a:solidFill>
          </a:ln>
        </p:spPr>
        <p:txBody>
          <a:bodyPr wrap="none" lIns="0" tIns="0" rIns="0" bIns="0" anchor="ctr"/>
          <a:lstStyle/>
          <a:p>
            <a:pPr algn="ctr"/>
            <a:r>
              <a:rPr lang="en-US" sz="900" b="1">
                <a:solidFill>
                  <a:srgbClr val="1F6FB2"/>
                </a:solidFill>
                <a:latin typeface="Arial"/>
                <a:hlinkClick r:id="rId3" tooltip="D3_13_Deeper_Instance_Search"/>
              </a:rPr>
              <a:t>Open Lean</a:t>
            </a:r>
            <a:endParaRPr lang="en-US" sz="90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85800" y="323850"/>
            <a:ext cx="7239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F6FB2"/>
                </a:solidFill>
              </a:defRPr>
            </a:pPr>
            <a:r>
              <a:rPr sz="1200" b="1">
                <a:solidFill>
                  <a:srgbClr val="1F6FB2"/>
                </a:solidFill>
              </a:rPr>
              <a:t>弱接口优先</a:t>
            </a:r>
            <a:endParaRPr sz="1200" b="1">
              <a:solidFill>
                <a:srgbClr val="1F6FB2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666750"/>
            <a:ext cx="10096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111827"/>
                </a:solidFill>
              </a:defRPr>
            </a:pPr>
            <a:r>
              <a:rPr sz="2850" b="1">
                <a:solidFill>
                  <a:srgbClr val="111827"/>
                </a:solidFill>
              </a:rPr>
              <a:t>更深入：隐式参数决定定理能在哪些结构上用</a:t>
            </a:r>
            <a:endParaRPr sz="2850" b="1">
              <a:solidFill>
                <a:srgbClr val="111827"/>
              </a:solidFill>
            </a:endParaRPr>
          </a:p>
        </p:txBody>
      </p:sp>
      <p:sp>
        <p:nvSpPr>
          <p:cNvPr id="4" name="圆角矩形 3"/>
          <p:cNvSpPr>
            <a:spLocks noGrp="1"/>
          </p:cNvSpPr>
          <p:nvPr/>
        </p:nvSpPr>
        <p:spPr>
          <a:xfrm>
            <a:off x="857250" y="1428750"/>
            <a:ext cx="7048500" cy="3143250"/>
          </a:xfrm>
          <a:prstGeom prst="roundRect">
            <a:avLst>
              <a:gd name="adj" fmla="val 1212"/>
            </a:avLst>
          </a:prstGeom>
          <a:solidFill>
            <a:srgbClr val="F6F8FB"/>
          </a:solidFill>
          <a:ln w="9525">
            <a:solidFill>
              <a:srgbClr val="C9D6E3"/>
            </a:solidFill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1028700" y="1562100"/>
            <a:ext cx="6705600" cy="2876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#check mul_assoc</a:t>
            </a:r>
            <a:endParaRPr sz="1350" b="0">
              <a:solidFill>
                <a:srgbClr val="334155"/>
              </a:solidFill>
            </a:endParaRPr>
          </a:p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-- [Semigroup G] is enough</a:t>
            </a:r>
            <a:endParaRPr sz="1350" b="0">
              <a:solidFill>
                <a:srgbClr val="334155"/>
              </a:solidFill>
            </a:endParaRPr>
          </a:p>
          <a:p>
            <a:endParaRPr sz="1350"/>
          </a:p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#check inv_mul_cancel</a:t>
            </a:r>
            <a:endParaRPr sz="1350" b="0">
              <a:solidFill>
                <a:srgbClr val="334155"/>
              </a:solidFill>
            </a:endParaRPr>
          </a:p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-- needs [Group G]</a:t>
            </a:r>
            <a:endParaRPr sz="1350" b="0">
              <a:solidFill>
                <a:srgbClr val="334155"/>
              </a:solidFill>
            </a:endParaRPr>
          </a:p>
          <a:p>
            <a:endParaRPr sz="1350"/>
          </a:p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#check ring</a:t>
            </a:r>
            <a:endParaRPr sz="1350" b="0">
              <a:solidFill>
                <a:srgbClr val="334155"/>
              </a:solidFill>
            </a:endParaRPr>
          </a:p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-- tactic works over semiring/ring expressions</a:t>
            </a:r>
            <a:endParaRPr sz="1350" b="0">
              <a:solidFill>
                <a:srgbClr val="334155"/>
              </a:solidFill>
            </a:endParaRPr>
          </a:p>
          <a:p>
            <a:endParaRPr sz="1350"/>
          </a:p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example {G : Type*} [Group G] (a b : G) :</a:t>
            </a:r>
            <a:endParaRPr sz="1350" b="0">
              <a:solidFill>
                <a:srgbClr val="334155"/>
              </a:solidFill>
            </a:endParaRPr>
          </a:p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    (a * b)⁻¹ = b⁻¹ * a⁻¹ := by</a:t>
            </a:r>
            <a:endParaRPr sz="1350" b="0">
              <a:solidFill>
                <a:srgbClr val="334155"/>
              </a:solidFill>
            </a:endParaRPr>
          </a:p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  group</a:t>
            </a:r>
            <a:endParaRPr sz="1350" b="0">
              <a:solidFill>
                <a:srgbClr val="334155"/>
              </a:solidFill>
            </a:endParaRPr>
          </a:p>
        </p:txBody>
      </p:sp>
      <p:sp>
        <p:nvSpPr>
          <p:cNvPr id="6" name="圆角矩形 5"/>
          <p:cNvSpPr>
            <a:spLocks noGrp="1"/>
          </p:cNvSpPr>
          <p:nvPr/>
        </p:nvSpPr>
        <p:spPr>
          <a:xfrm>
            <a:off x="8334375" y="1714500"/>
            <a:ext cx="2905125" cy="28575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 w="9525">
            <a:solidFill>
              <a:srgbClr val="D8E2EC"/>
            </a:solidFill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8620125" y="2047875"/>
            <a:ext cx="2286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>
                <a:solidFill>
                  <a:srgbClr val="174A7C"/>
                </a:solidFill>
              </a:defRPr>
            </a:pPr>
            <a:r>
              <a:rPr sz="1950" b="1">
                <a:solidFill>
                  <a:srgbClr val="174A7C"/>
                </a:solidFill>
              </a:rPr>
              <a:t>读定理类型</a:t>
            </a:r>
            <a:endParaRPr sz="1950" b="1">
              <a:solidFill>
                <a:srgbClr val="174A7C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8620125" y="2619375"/>
            <a:ext cx="2333625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>
                <a:solidFill>
                  <a:srgbClr val="111827"/>
                </a:solidFill>
              </a:defRPr>
            </a:pPr>
            <a:r>
              <a:rPr sz="1500" b="0">
                <a:solidFill>
                  <a:srgbClr val="111827"/>
                </a:solidFill>
              </a:rPr>
              <a:t>• 最弱结构给最大复用</a:t>
            </a:r>
            <a:endParaRPr sz="1500" b="0">
              <a:solidFill>
                <a:srgbClr val="111827"/>
              </a:solidFill>
            </a:endParaRPr>
          </a:p>
          <a:p>
            <a:pPr algn="l">
              <a:defRPr sz="1500" b="0">
                <a:solidFill>
                  <a:srgbClr val="111827"/>
                </a:solidFill>
              </a:defRPr>
            </a:pPr>
            <a:r>
              <a:rPr sz="1500" b="0">
                <a:solidFill>
                  <a:srgbClr val="111827"/>
                </a:solidFill>
              </a:rPr>
              <a:t>• `[Group G]` 比 `[CommGroup G]` 更一般</a:t>
            </a:r>
            <a:endParaRPr sz="1500" b="0">
              <a:solidFill>
                <a:srgbClr val="111827"/>
              </a:solidFill>
            </a:endParaRPr>
          </a:p>
          <a:p>
            <a:pPr algn="l">
              <a:defRPr sz="1500" b="0">
                <a:solidFill>
                  <a:srgbClr val="111827"/>
                </a:solidFill>
              </a:defRPr>
            </a:pPr>
            <a:r>
              <a:rPr sz="1500" b="0">
                <a:solidFill>
                  <a:srgbClr val="111827"/>
                </a:solidFill>
              </a:rPr>
              <a:t>• AI 常把结构假设写得过强</a:t>
            </a:r>
            <a:endParaRPr sz="1500" b="0">
              <a:solidFill>
                <a:srgbClr val="111827"/>
              </a:solidFill>
            </a:endParaRPr>
          </a:p>
          <a:p>
            <a:pPr algn="l">
              <a:defRPr sz="1500" b="0">
                <a:solidFill>
                  <a:srgbClr val="111827"/>
                </a:solidFill>
              </a:defRPr>
            </a:pPr>
            <a:r>
              <a:rPr sz="1500" b="0">
                <a:solidFill>
                  <a:srgbClr val="111827"/>
                </a:solidFill>
              </a:rPr>
              <a:t>• 先 `#check`，再决定变量</a:t>
            </a:r>
            <a:endParaRPr sz="1500" b="0">
              <a:solidFill>
                <a:srgbClr val="111827"/>
              </a:solidFill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685800" y="6486525"/>
            <a:ext cx="3429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LeanZju D3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11125200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33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1" name="lean-link-33">
            <a:hlinkClick r:id="rId3" tooltip="D3_13_Deeper_Instance_Search"/>
          </p:cNvPr>
          <p:cNvSpPr txBox="1"/>
          <p:nvPr/>
        </p:nvSpPr>
        <p:spPr>
          <a:xfrm>
            <a:off x="8858250" y="266700"/>
            <a:ext cx="2381250" cy="28575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1F6FB2"/>
            </a:solidFill>
          </a:ln>
        </p:spPr>
        <p:txBody>
          <a:bodyPr wrap="none" lIns="0" tIns="0" rIns="0" bIns="0" anchor="ctr"/>
          <a:lstStyle/>
          <a:p>
            <a:pPr algn="ctr"/>
            <a:r>
              <a:rPr lang="en-US" sz="900" b="1">
                <a:solidFill>
                  <a:srgbClr val="1F6FB2"/>
                </a:solidFill>
                <a:latin typeface="Arial"/>
                <a:hlinkClick r:id="rId3" tooltip="D3_13_Deeper_Instance_Search"/>
              </a:rPr>
              <a:t>Open Lean</a:t>
            </a:r>
            <a:endParaRPr lang="en-US" sz="90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85800" y="323850"/>
            <a:ext cx="7239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F6FB2"/>
                </a:solidFill>
              </a:defRPr>
            </a:pPr>
            <a:r>
              <a:rPr sz="1200" b="1">
                <a:solidFill>
                  <a:srgbClr val="1F6FB2"/>
                </a:solidFill>
              </a:rPr>
              <a:t>Equiv 与 instance</a:t>
            </a:r>
            <a:endParaRPr sz="1200" b="1">
              <a:solidFill>
                <a:srgbClr val="1F6FB2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666750"/>
            <a:ext cx="10096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111827"/>
                </a:solidFill>
              </a:defRPr>
            </a:pPr>
            <a:r>
              <a:rPr sz="2850" b="1">
                <a:solidFill>
                  <a:srgbClr val="111827"/>
                </a:solidFill>
              </a:rPr>
              <a:t>更深入：结构迁移比重复证明更稳定</a:t>
            </a:r>
            <a:endParaRPr sz="2850" b="1">
              <a:solidFill>
                <a:srgbClr val="111827"/>
              </a:solidFill>
            </a:endParaRPr>
          </a:p>
        </p:txBody>
      </p:sp>
      <p:sp>
        <p:nvSpPr>
          <p:cNvPr id="4" name="圆角矩形 3"/>
          <p:cNvSpPr>
            <a:spLocks noGrp="1"/>
          </p:cNvSpPr>
          <p:nvPr/>
        </p:nvSpPr>
        <p:spPr>
          <a:xfrm>
            <a:off x="1095375" y="1619250"/>
            <a:ext cx="6191250" cy="2381250"/>
          </a:xfrm>
          <a:prstGeom prst="roundRect">
            <a:avLst>
              <a:gd name="adj" fmla="val 1600"/>
            </a:avLst>
          </a:prstGeom>
          <a:solidFill>
            <a:srgbClr val="F6F8FB"/>
          </a:solidFill>
          <a:ln w="9525">
            <a:solidFill>
              <a:srgbClr val="C9D6E3"/>
            </a:solidFill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1266825" y="1752600"/>
            <a:ext cx="5848350" cy="2114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0">
                <a:solidFill>
                  <a:srgbClr val="334155"/>
                </a:solidFill>
              </a:defRPr>
            </a:pPr>
            <a:r>
              <a:rPr sz="1575" b="0">
                <a:solidFill>
                  <a:srgbClr val="334155"/>
                </a:solidFill>
              </a:rPr>
              <a:t>def equivProd : PairInt ≃ Int × Int := ...</a:t>
            </a:r>
            <a:endParaRPr sz="1575" b="0">
              <a:solidFill>
                <a:srgbClr val="334155"/>
              </a:solidFill>
            </a:endParaRPr>
          </a:p>
          <a:p>
            <a:endParaRPr sz="1575"/>
          </a:p>
          <a:p>
            <a:pPr algn="l">
              <a:defRPr sz="1575" b="0">
                <a:solidFill>
                  <a:srgbClr val="334155"/>
                </a:solidFill>
              </a:defRPr>
            </a:pPr>
            <a:r>
              <a:rPr sz="1575" b="0">
                <a:solidFill>
                  <a:srgbClr val="334155"/>
                </a:solidFill>
              </a:rPr>
              <a:t>instance : CommRing PairInt :=</a:t>
            </a:r>
            <a:endParaRPr sz="1575" b="0">
              <a:solidFill>
                <a:srgbClr val="334155"/>
              </a:solidFill>
            </a:endParaRPr>
          </a:p>
          <a:p>
            <a:pPr algn="l">
              <a:defRPr sz="1575" b="0">
                <a:solidFill>
                  <a:srgbClr val="334155"/>
                </a:solidFill>
              </a:defRPr>
            </a:pPr>
            <a:r>
              <a:rPr sz="1575" b="0">
                <a:solidFill>
                  <a:srgbClr val="334155"/>
                </a:solidFill>
              </a:rPr>
              <a:t>  equivProd.commRing</a:t>
            </a:r>
            <a:endParaRPr sz="1575" b="0">
              <a:solidFill>
                <a:srgbClr val="334155"/>
              </a:solidFill>
            </a:endParaRPr>
          </a:p>
          <a:p>
            <a:endParaRPr sz="1575"/>
          </a:p>
          <a:p>
            <a:pPr algn="l">
              <a:defRPr sz="1575" b="0">
                <a:solidFill>
                  <a:srgbClr val="334155"/>
                </a:solidFill>
              </a:defRPr>
            </a:pPr>
            <a:r>
              <a:rPr sz="1575" b="0">
                <a:solidFill>
                  <a:srgbClr val="334155"/>
                </a:solidFill>
              </a:rPr>
              <a:t>def equivRat : WrappedQ ≃ ℚ := ...</a:t>
            </a:r>
            <a:endParaRPr sz="1575" b="0">
              <a:solidFill>
                <a:srgbClr val="334155"/>
              </a:solidFill>
            </a:endParaRPr>
          </a:p>
          <a:p>
            <a:endParaRPr sz="1575"/>
          </a:p>
          <a:p>
            <a:pPr algn="l">
              <a:defRPr sz="1575" b="0">
                <a:solidFill>
                  <a:srgbClr val="334155"/>
                </a:solidFill>
              </a:defRPr>
            </a:pPr>
            <a:r>
              <a:rPr sz="1575" b="0">
                <a:solidFill>
                  <a:srgbClr val="334155"/>
                </a:solidFill>
              </a:rPr>
              <a:t>instance : Field WrappedQ :=</a:t>
            </a:r>
            <a:endParaRPr sz="1575" b="0">
              <a:solidFill>
                <a:srgbClr val="334155"/>
              </a:solidFill>
            </a:endParaRPr>
          </a:p>
          <a:p>
            <a:pPr algn="l">
              <a:defRPr sz="1575" b="0">
                <a:solidFill>
                  <a:srgbClr val="334155"/>
                </a:solidFill>
              </a:defRPr>
            </a:pPr>
            <a:r>
              <a:rPr sz="1575" b="0">
                <a:solidFill>
                  <a:srgbClr val="334155"/>
                </a:solidFill>
              </a:rPr>
              <a:t>  equivRat.field</a:t>
            </a:r>
            <a:endParaRPr sz="1575" b="0">
              <a:solidFill>
                <a:srgbClr val="334155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8001000" y="1809750"/>
            <a:ext cx="3048000" cy="1762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>
                <a:solidFill>
                  <a:srgbClr val="111827"/>
                </a:solidFill>
              </a:defRPr>
            </a:pPr>
            <a:r>
              <a:rPr sz="1725" b="0">
                <a:solidFill>
                  <a:srgbClr val="111827"/>
                </a:solidFill>
              </a:rPr>
              <a:t>• 复用已有实例，减少手写字段</a:t>
            </a:r>
            <a:endParaRPr sz="1725" b="0">
              <a:solidFill>
                <a:srgbClr val="111827"/>
              </a:solidFill>
            </a:endParaRPr>
          </a:p>
          <a:p>
            <a:pPr algn="l">
              <a:defRPr sz="1725" b="0">
                <a:solidFill>
                  <a:srgbClr val="111827"/>
                </a:solidFill>
              </a:defRPr>
            </a:pPr>
            <a:r>
              <a:rPr sz="1725" b="0">
                <a:solidFill>
                  <a:srgbClr val="111827"/>
                </a:solidFill>
              </a:rPr>
              <a:t>• 把难点转化为证明 equivalence</a:t>
            </a:r>
            <a:endParaRPr sz="1725" b="0">
              <a:solidFill>
                <a:srgbClr val="111827"/>
              </a:solidFill>
            </a:endParaRPr>
          </a:p>
          <a:p>
            <a:pPr algn="l">
              <a:defRPr sz="1725" b="0">
                <a:solidFill>
                  <a:srgbClr val="111827"/>
                </a:solidFill>
              </a:defRPr>
            </a:pPr>
            <a:r>
              <a:rPr sz="1725" b="0">
                <a:solidFill>
                  <a:srgbClr val="111827"/>
                </a:solidFill>
              </a:rPr>
              <a:t>• 适合 wrapper、subtype、同构对象</a:t>
            </a:r>
            <a:endParaRPr sz="1725" b="0">
              <a:solidFill>
                <a:srgbClr val="111827"/>
              </a:solidFill>
            </a:endParaRPr>
          </a:p>
          <a:p>
            <a:pPr algn="l">
              <a:defRPr sz="1725" b="0">
                <a:solidFill>
                  <a:srgbClr val="111827"/>
                </a:solidFill>
              </a:defRPr>
            </a:pPr>
            <a:r>
              <a:rPr sz="1725" b="0">
                <a:solidFill>
                  <a:srgbClr val="111827"/>
                </a:solidFill>
              </a:rPr>
              <a:t>• AI 可先建议迁移路径，再由 Lean 检查</a:t>
            </a:r>
            <a:endParaRPr sz="1725" b="0">
              <a:solidFill>
                <a:srgbClr val="111827"/>
              </a:solidFill>
            </a:endParaRPr>
          </a:p>
        </p:txBody>
      </p:sp>
      <p:sp>
        <p:nvSpPr>
          <p:cNvPr id="7" name="圆角矩形 6"/>
          <p:cNvSpPr>
            <a:spLocks noGrp="1"/>
          </p:cNvSpPr>
          <p:nvPr/>
        </p:nvSpPr>
        <p:spPr>
          <a:xfrm>
            <a:off x="1428750" y="4810125"/>
            <a:ext cx="9334500" cy="762000"/>
          </a:xfrm>
          <a:prstGeom prst="roundRect">
            <a:avLst>
              <a:gd name="adj" fmla="val 7500"/>
            </a:avLst>
          </a:prstGeom>
          <a:solidFill>
            <a:srgbClr val="EAF6EF"/>
          </a:solidFill>
          <a:ln w="9525">
            <a:solidFill>
              <a:srgbClr val="D8E2EC"/>
            </a:solidFill>
            <a:prstDash val="solid"/>
          </a:ln>
        </p:spPr>
      </p:sp>
      <p:sp>
        <p:nvSpPr>
          <p:cNvPr id="8" name="矩形 7"/>
          <p:cNvSpPr>
            <a:spLocks noGrp="1"/>
          </p:cNvSpPr>
          <p:nvPr/>
        </p:nvSpPr>
        <p:spPr>
          <a:xfrm>
            <a:off x="1762125" y="5067300"/>
            <a:ext cx="8667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>
                <a:solidFill>
                  <a:srgbClr val="227A57"/>
                </a:solidFill>
              </a:defRPr>
            </a:pPr>
            <a:r>
              <a:rPr sz="1725" b="1">
                <a:solidFill>
                  <a:srgbClr val="227A57"/>
                </a:solidFill>
              </a:rPr>
              <a:t>课堂重点：instance 不一定从零写，Mathlib 常通过等价、同构、子结构复用。</a:t>
            </a:r>
            <a:endParaRPr sz="1725" b="1">
              <a:solidFill>
                <a:srgbClr val="227A57"/>
              </a:solidFill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685800" y="6486525"/>
            <a:ext cx="3429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LeanZju D3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11125200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34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1" name="lean-link-34">
            <a:hlinkClick r:id="rId3" tooltip="D3_13_Deeper_Instance_Search"/>
          </p:cNvPr>
          <p:cNvSpPr txBox="1"/>
          <p:nvPr/>
        </p:nvSpPr>
        <p:spPr>
          <a:xfrm>
            <a:off x="8858250" y="266700"/>
            <a:ext cx="2381250" cy="28575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1F6FB2"/>
            </a:solidFill>
          </a:ln>
        </p:spPr>
        <p:txBody>
          <a:bodyPr wrap="none" lIns="0" tIns="0" rIns="0" bIns="0" anchor="ctr"/>
          <a:lstStyle/>
          <a:p>
            <a:pPr algn="ctr"/>
            <a:r>
              <a:rPr lang="en-US" sz="900" b="1">
                <a:solidFill>
                  <a:srgbClr val="1F6FB2"/>
                </a:solidFill>
                <a:latin typeface="Arial"/>
                <a:hlinkClick r:id="rId3" tooltip="D3_13_Deeper_Instance_Search"/>
              </a:rPr>
              <a:t>Open Lean</a:t>
            </a:r>
            <a:endParaRPr lang="en-US" sz="90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85800" y="323850"/>
            <a:ext cx="7239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F6FB2"/>
                </a:solidFill>
              </a:defRPr>
            </a:pPr>
            <a:r>
              <a:rPr sz="1200" b="1">
                <a:solidFill>
                  <a:srgbClr val="1F6FB2"/>
                </a:solidFill>
              </a:rPr>
              <a:t>Field 案例</a:t>
            </a:r>
            <a:endParaRPr sz="1200" b="1">
              <a:solidFill>
                <a:srgbClr val="1F6FB2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666750"/>
            <a:ext cx="10096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111827"/>
                </a:solidFill>
              </a:defRPr>
            </a:pPr>
            <a:r>
              <a:rPr sz="2850" b="1">
                <a:solidFill>
                  <a:srgbClr val="111827"/>
                </a:solidFill>
              </a:rPr>
              <a:t>AI 写 Lean 的第一类错：statement 本身错</a:t>
            </a:r>
            <a:endParaRPr sz="2850" b="1">
              <a:solidFill>
                <a:srgbClr val="111827"/>
              </a:solidFill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838200" y="1381125"/>
            <a:ext cx="1714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A33A3A"/>
                </a:solidFill>
              </a:defRPr>
            </a:pPr>
            <a:r>
              <a:rPr sz="1350" b="1">
                <a:solidFill>
                  <a:srgbClr val="A33A3A"/>
                </a:solidFill>
              </a:rPr>
              <a:t>AI 草稿</a:t>
            </a:r>
            <a:endParaRPr sz="1350" b="1">
              <a:solidFill>
                <a:srgbClr val="A33A3A"/>
              </a:solidFill>
            </a:endParaRPr>
          </a:p>
        </p:txBody>
      </p:sp>
      <p:sp>
        <p:nvSpPr>
          <p:cNvPr id="5" name="圆角矩形 4"/>
          <p:cNvSpPr>
            <a:spLocks noGrp="1"/>
          </p:cNvSpPr>
          <p:nvPr/>
        </p:nvSpPr>
        <p:spPr>
          <a:xfrm>
            <a:off x="838200" y="1695450"/>
            <a:ext cx="6572250" cy="1143000"/>
          </a:xfrm>
          <a:prstGeom prst="roundRect">
            <a:avLst>
              <a:gd name="adj" fmla="val 3333"/>
            </a:avLst>
          </a:prstGeom>
          <a:solidFill>
            <a:srgbClr val="F6F8FB"/>
          </a:solidFill>
          <a:ln w="9525">
            <a:solidFill>
              <a:srgbClr val="C9D6E3"/>
            </a:solidFill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1009650" y="1828800"/>
            <a:ext cx="622935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example (K : Type*) [Field K] (x : K) :</a:t>
            </a:r>
            <a:endParaRPr sz="1350" b="0">
              <a:solidFill>
                <a:srgbClr val="334155"/>
              </a:solidFill>
            </a:endParaRPr>
          </a:p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    x / x = 1 := by</a:t>
            </a:r>
            <a:endParaRPr sz="1350" b="0">
              <a:solidFill>
                <a:srgbClr val="334155"/>
              </a:solidFill>
            </a:endParaRPr>
          </a:p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  field_simp</a:t>
            </a:r>
            <a:endParaRPr sz="1350" b="0">
              <a:solidFill>
                <a:srgbClr val="334155"/>
              </a:solidFill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838200" y="3171825"/>
            <a:ext cx="1714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227A57"/>
                </a:solidFill>
              </a:defRPr>
            </a:pPr>
            <a:r>
              <a:rPr sz="1350" b="1">
                <a:solidFill>
                  <a:srgbClr val="227A57"/>
                </a:solidFill>
              </a:rPr>
              <a:t>修正版</a:t>
            </a:r>
            <a:endParaRPr sz="1350" b="1">
              <a:solidFill>
                <a:srgbClr val="227A57"/>
              </a:solidFill>
            </a:endParaRPr>
          </a:p>
        </p:txBody>
      </p:sp>
      <p:sp>
        <p:nvSpPr>
          <p:cNvPr id="8" name="圆角矩形 7"/>
          <p:cNvSpPr>
            <a:spLocks noGrp="1"/>
          </p:cNvSpPr>
          <p:nvPr/>
        </p:nvSpPr>
        <p:spPr>
          <a:xfrm>
            <a:off x="838200" y="3486150"/>
            <a:ext cx="6572250" cy="1190625"/>
          </a:xfrm>
          <a:prstGeom prst="roundRect">
            <a:avLst>
              <a:gd name="adj" fmla="val 3200"/>
            </a:avLst>
          </a:prstGeom>
          <a:solidFill>
            <a:srgbClr val="F6F8FB"/>
          </a:solidFill>
          <a:ln w="9525">
            <a:solidFill>
              <a:srgbClr val="C9D6E3"/>
            </a:solidFill>
            <a:prstDash val="solid"/>
          </a:ln>
        </p:spPr>
      </p:sp>
      <p:sp>
        <p:nvSpPr>
          <p:cNvPr id="9" name="矩形 8"/>
          <p:cNvSpPr>
            <a:spLocks noGrp="1"/>
          </p:cNvSpPr>
          <p:nvPr/>
        </p:nvSpPr>
        <p:spPr>
          <a:xfrm>
            <a:off x="1009650" y="3619500"/>
            <a:ext cx="6229350" cy="9239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example (K : Type*) [Field K] (x : K) (hx : x ≠ 0) :</a:t>
            </a:r>
            <a:endParaRPr sz="1350" b="0">
              <a:solidFill>
                <a:srgbClr val="334155"/>
              </a:solidFill>
            </a:endParaRPr>
          </a:p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    x / x = 1 := by</a:t>
            </a:r>
            <a:endParaRPr sz="1350" b="0">
              <a:solidFill>
                <a:srgbClr val="334155"/>
              </a:solidFill>
            </a:endParaRPr>
          </a:p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  field_simp [hx]</a:t>
            </a:r>
            <a:endParaRPr sz="1350" b="0">
              <a:solidFill>
                <a:srgbClr val="334155"/>
              </a:solidFill>
            </a:endParaRPr>
          </a:p>
        </p:txBody>
      </p:sp>
      <p:sp>
        <p:nvSpPr>
          <p:cNvPr id="10" name="圆角矩形 9"/>
          <p:cNvSpPr>
            <a:spLocks noGrp="1"/>
          </p:cNvSpPr>
          <p:nvPr/>
        </p:nvSpPr>
        <p:spPr>
          <a:xfrm>
            <a:off x="7953375" y="1695450"/>
            <a:ext cx="3143250" cy="2981325"/>
          </a:xfrm>
          <a:prstGeom prst="roundRect">
            <a:avLst>
              <a:gd name="adj" fmla="val 1917"/>
            </a:avLst>
          </a:prstGeom>
          <a:solidFill>
            <a:srgbClr val="FFFFFF"/>
          </a:solidFill>
          <a:ln w="9525">
            <a:solidFill>
              <a:srgbClr val="D8E2EC"/>
            </a:solidFill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8239125" y="2076450"/>
            <a:ext cx="2571750" cy="1476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0">
                <a:solidFill>
                  <a:srgbClr val="111827"/>
                </a:solidFill>
              </a:defRPr>
            </a:pPr>
            <a:r>
              <a:rPr sz="1575" b="0">
                <a:solidFill>
                  <a:srgbClr val="111827"/>
                </a:solidFill>
              </a:rPr>
              <a:t>• `x = 0` 是反例</a:t>
            </a:r>
            <a:endParaRPr sz="1575" b="0">
              <a:solidFill>
                <a:srgbClr val="111827"/>
              </a:solidFill>
            </a:endParaRPr>
          </a:p>
          <a:p>
            <a:pPr algn="l">
              <a:defRPr sz="1575" b="0">
                <a:solidFill>
                  <a:srgbClr val="111827"/>
                </a:solidFill>
              </a:defRPr>
            </a:pPr>
            <a:r>
              <a:rPr sz="1575" b="0">
                <a:solidFill>
                  <a:srgbClr val="111827"/>
                </a:solidFill>
              </a:rPr>
              <a:t>• Lean 不会替你补数学假设</a:t>
            </a:r>
            <a:endParaRPr sz="1575" b="0">
              <a:solidFill>
                <a:srgbClr val="111827"/>
              </a:solidFill>
            </a:endParaRPr>
          </a:p>
          <a:p>
            <a:pPr algn="l">
              <a:defRPr sz="1575" b="0">
                <a:solidFill>
                  <a:srgbClr val="111827"/>
                </a:solidFill>
              </a:defRPr>
            </a:pPr>
            <a:r>
              <a:rPr sz="1575" b="0">
                <a:solidFill>
                  <a:srgbClr val="111827"/>
                </a:solidFill>
              </a:rPr>
              <a:t>• 失败不是 tactic 问题</a:t>
            </a:r>
            <a:endParaRPr sz="1575" b="0">
              <a:solidFill>
                <a:srgbClr val="111827"/>
              </a:solidFill>
            </a:endParaRPr>
          </a:p>
          <a:p>
            <a:pPr algn="l">
              <a:defRPr sz="1575" b="0">
                <a:solidFill>
                  <a:srgbClr val="111827"/>
                </a:solidFill>
              </a:defRPr>
            </a:pPr>
            <a:r>
              <a:rPr sz="1575" b="0">
                <a:solidFill>
                  <a:srgbClr val="111827"/>
                </a:solidFill>
              </a:rPr>
              <a:t>• 先修 statement，再修 proof</a:t>
            </a:r>
            <a:endParaRPr sz="1575" b="0">
              <a:solidFill>
                <a:srgbClr val="111827"/>
              </a:solidFill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685800" y="6486525"/>
            <a:ext cx="3429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LeanZju D3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11125200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35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4" name="lean-link-35">
            <a:hlinkClick r:id="rId3" tooltip="D3_15_AI_Examples"/>
          </p:cNvPr>
          <p:cNvSpPr txBox="1"/>
          <p:nvPr/>
        </p:nvSpPr>
        <p:spPr>
          <a:xfrm>
            <a:off x="8858250" y="266700"/>
            <a:ext cx="2381250" cy="28575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1F6FB2"/>
            </a:solidFill>
          </a:ln>
        </p:spPr>
        <p:txBody>
          <a:bodyPr wrap="none" lIns="0" tIns="0" rIns="0" bIns="0" anchor="ctr"/>
          <a:lstStyle/>
          <a:p>
            <a:pPr algn="ctr"/>
            <a:r>
              <a:rPr lang="en-US" sz="900" b="1">
                <a:solidFill>
                  <a:srgbClr val="1F6FB2"/>
                </a:solidFill>
                <a:latin typeface="Arial"/>
                <a:hlinkClick r:id="rId3" tooltip="D3_15_AI_Examples"/>
              </a:rPr>
              <a:t>Open Lean</a:t>
            </a:r>
            <a:endParaRPr lang="en-US" sz="90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85800" y="323850"/>
            <a:ext cx="7239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F6FB2"/>
                </a:solidFill>
              </a:defRPr>
            </a:pPr>
            <a:r>
              <a:rPr sz="1200" b="1">
                <a:solidFill>
                  <a:srgbClr val="1F6FB2"/>
                </a:solidFill>
              </a:rPr>
              <a:t>Group vs CommGroup</a:t>
            </a:r>
            <a:endParaRPr sz="1200" b="1">
              <a:solidFill>
                <a:srgbClr val="1F6FB2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666750"/>
            <a:ext cx="10096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111827"/>
                </a:solidFill>
              </a:defRPr>
            </a:pPr>
            <a:r>
              <a:rPr sz="2850" b="1">
                <a:solidFill>
                  <a:srgbClr val="111827"/>
                </a:solidFill>
              </a:rPr>
              <a:t>AI 写 Lean 的第二类错：结构层级选错</a:t>
            </a:r>
            <a:endParaRPr sz="2850" b="1">
              <a:solidFill>
                <a:srgbClr val="111827"/>
              </a:solidFill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838200" y="1381125"/>
            <a:ext cx="1714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A33A3A"/>
                </a:solidFill>
              </a:defRPr>
            </a:pPr>
            <a:r>
              <a:rPr sz="1350" b="1">
                <a:solidFill>
                  <a:srgbClr val="A33A3A"/>
                </a:solidFill>
              </a:rPr>
              <a:t>AI 草稿</a:t>
            </a:r>
            <a:endParaRPr sz="1350" b="1">
              <a:solidFill>
                <a:srgbClr val="A33A3A"/>
              </a:solidFill>
            </a:endParaRPr>
          </a:p>
        </p:txBody>
      </p:sp>
      <p:sp>
        <p:nvSpPr>
          <p:cNvPr id="5" name="圆角矩形 4"/>
          <p:cNvSpPr>
            <a:spLocks noGrp="1"/>
          </p:cNvSpPr>
          <p:nvPr/>
        </p:nvSpPr>
        <p:spPr>
          <a:xfrm>
            <a:off x="838200" y="1695450"/>
            <a:ext cx="6858000" cy="1190625"/>
          </a:xfrm>
          <a:prstGeom prst="roundRect">
            <a:avLst>
              <a:gd name="adj" fmla="val 3200"/>
            </a:avLst>
          </a:prstGeom>
          <a:solidFill>
            <a:srgbClr val="F6F8FB"/>
          </a:solidFill>
          <a:ln w="9525">
            <a:solidFill>
              <a:srgbClr val="C9D6E3"/>
            </a:solidFill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1009650" y="1828800"/>
            <a:ext cx="6515100" cy="9239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example (G : Type*) [Group G] (a b : G) :</a:t>
            </a:r>
            <a:endParaRPr sz="1350" b="0">
              <a:solidFill>
                <a:srgbClr val="334155"/>
              </a:solidFill>
            </a:endParaRPr>
          </a:p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    (a * b)⁻¹ = a⁻¹ * b⁻¹ := by</a:t>
            </a:r>
            <a:endParaRPr sz="1350" b="0">
              <a:solidFill>
                <a:srgbClr val="334155"/>
              </a:solidFill>
            </a:endParaRPr>
          </a:p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  group</a:t>
            </a:r>
            <a:endParaRPr sz="1350" b="0">
              <a:solidFill>
                <a:srgbClr val="334155"/>
              </a:solidFill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838200" y="3171825"/>
            <a:ext cx="3048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227A57"/>
                </a:solidFill>
              </a:defRPr>
            </a:pPr>
            <a:r>
              <a:rPr sz="1350" b="1">
                <a:solidFill>
                  <a:srgbClr val="227A57"/>
                </a:solidFill>
              </a:rPr>
              <a:t>一般群中的正确命题</a:t>
            </a:r>
            <a:endParaRPr sz="1350" b="1">
              <a:solidFill>
                <a:srgbClr val="227A57"/>
              </a:solidFill>
            </a:endParaRPr>
          </a:p>
        </p:txBody>
      </p:sp>
      <p:sp>
        <p:nvSpPr>
          <p:cNvPr id="8" name="圆角矩形 7"/>
          <p:cNvSpPr>
            <a:spLocks noGrp="1"/>
          </p:cNvSpPr>
          <p:nvPr/>
        </p:nvSpPr>
        <p:spPr>
          <a:xfrm>
            <a:off x="838200" y="3486150"/>
            <a:ext cx="6858000" cy="1190625"/>
          </a:xfrm>
          <a:prstGeom prst="roundRect">
            <a:avLst>
              <a:gd name="adj" fmla="val 3200"/>
            </a:avLst>
          </a:prstGeom>
          <a:solidFill>
            <a:srgbClr val="F6F8FB"/>
          </a:solidFill>
          <a:ln w="9525">
            <a:solidFill>
              <a:srgbClr val="C9D6E3"/>
            </a:solidFill>
            <a:prstDash val="solid"/>
          </a:ln>
        </p:spPr>
      </p:sp>
      <p:sp>
        <p:nvSpPr>
          <p:cNvPr id="9" name="矩形 8"/>
          <p:cNvSpPr>
            <a:spLocks noGrp="1"/>
          </p:cNvSpPr>
          <p:nvPr/>
        </p:nvSpPr>
        <p:spPr>
          <a:xfrm>
            <a:off x="1009650" y="3619500"/>
            <a:ext cx="6515100" cy="9239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example (G : Type*) [Group G] (a b : G) :</a:t>
            </a:r>
            <a:endParaRPr sz="1350" b="0">
              <a:solidFill>
                <a:srgbClr val="334155"/>
              </a:solidFill>
            </a:endParaRPr>
          </a:p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    (a * b)⁻¹ = b⁻¹ * a⁻¹ := by</a:t>
            </a:r>
            <a:endParaRPr sz="1350" b="0">
              <a:solidFill>
                <a:srgbClr val="334155"/>
              </a:solidFill>
            </a:endParaRPr>
          </a:p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  group</a:t>
            </a:r>
            <a:endParaRPr sz="1350" b="0">
              <a:solidFill>
                <a:srgbClr val="334155"/>
              </a:solidFill>
            </a:endParaRPr>
          </a:p>
        </p:txBody>
      </p:sp>
      <p:sp>
        <p:nvSpPr>
          <p:cNvPr id="10" name="圆角矩形 9"/>
          <p:cNvSpPr>
            <a:spLocks noGrp="1"/>
          </p:cNvSpPr>
          <p:nvPr/>
        </p:nvSpPr>
        <p:spPr>
          <a:xfrm>
            <a:off x="8172450" y="1695450"/>
            <a:ext cx="2914650" cy="2981325"/>
          </a:xfrm>
          <a:prstGeom prst="roundRect">
            <a:avLst>
              <a:gd name="adj" fmla="val 1961"/>
            </a:avLst>
          </a:prstGeom>
          <a:solidFill>
            <a:srgbClr val="FFFFFF"/>
          </a:solidFill>
          <a:ln w="9525">
            <a:solidFill>
              <a:srgbClr val="D8E2EC"/>
            </a:solidFill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8458200" y="2047875"/>
            <a:ext cx="19050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>
                <a:solidFill>
                  <a:srgbClr val="174A7C"/>
                </a:solidFill>
              </a:defRPr>
            </a:pPr>
            <a:r>
              <a:rPr sz="1950" b="1">
                <a:solidFill>
                  <a:srgbClr val="174A7C"/>
                </a:solidFill>
              </a:rPr>
              <a:t>诊断</a:t>
            </a:r>
            <a:endParaRPr sz="1950" b="1">
              <a:solidFill>
                <a:srgbClr val="174A7C"/>
              </a:solidFill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8458200" y="2619375"/>
            <a:ext cx="2381250" cy="1333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>
                <a:solidFill>
                  <a:srgbClr val="111827"/>
                </a:solidFill>
              </a:defRPr>
            </a:pPr>
            <a:r>
              <a:rPr sz="1500" b="0">
                <a:solidFill>
                  <a:srgbClr val="111827"/>
                </a:solidFill>
              </a:rPr>
              <a:t>• 非交换群里逆元顺序反转</a:t>
            </a:r>
            <a:endParaRPr sz="1500" b="0">
              <a:solidFill>
                <a:srgbClr val="111827"/>
              </a:solidFill>
            </a:endParaRPr>
          </a:p>
          <a:p>
            <a:pPr algn="l">
              <a:defRPr sz="1500" b="0">
                <a:solidFill>
                  <a:srgbClr val="111827"/>
                </a:solidFill>
              </a:defRPr>
            </a:pPr>
            <a:r>
              <a:rPr sz="1500" b="0">
                <a:solidFill>
                  <a:srgbClr val="111827"/>
                </a:solidFill>
              </a:rPr>
              <a:t>• `group` 只能证明真命题</a:t>
            </a:r>
            <a:endParaRPr sz="1500" b="0">
              <a:solidFill>
                <a:srgbClr val="111827"/>
              </a:solidFill>
            </a:endParaRPr>
          </a:p>
          <a:p>
            <a:pPr algn="l">
              <a:defRPr sz="1500" b="0">
                <a:solidFill>
                  <a:srgbClr val="111827"/>
                </a:solidFill>
              </a:defRPr>
            </a:pPr>
            <a:r>
              <a:rPr sz="1500" b="0">
                <a:solidFill>
                  <a:srgbClr val="111827"/>
                </a:solidFill>
              </a:rPr>
              <a:t>• 原结论需要 `[CommGroup G]`</a:t>
            </a:r>
            <a:endParaRPr sz="1500" b="0">
              <a:solidFill>
                <a:srgbClr val="111827"/>
              </a:solidFill>
            </a:endParaRPr>
          </a:p>
          <a:p>
            <a:pPr algn="l">
              <a:defRPr sz="1500" b="0">
                <a:solidFill>
                  <a:srgbClr val="111827"/>
                </a:solidFill>
              </a:defRPr>
            </a:pPr>
            <a:r>
              <a:rPr sz="1500" b="0">
                <a:solidFill>
                  <a:srgbClr val="111827"/>
                </a:solidFill>
              </a:rPr>
              <a:t>• 这就是层级假设的意义</a:t>
            </a:r>
            <a:endParaRPr sz="1500" b="0">
              <a:solidFill>
                <a:srgbClr val="111827"/>
              </a:solidFill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685800" y="6486525"/>
            <a:ext cx="3429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LeanZju D3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11125200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36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5" name="lean-link-36">
            <a:hlinkClick r:id="rId3" tooltip="D3_15_AI_Examples"/>
          </p:cNvPr>
          <p:cNvSpPr txBox="1"/>
          <p:nvPr/>
        </p:nvSpPr>
        <p:spPr>
          <a:xfrm>
            <a:off x="8858250" y="266700"/>
            <a:ext cx="2381250" cy="28575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1F6FB2"/>
            </a:solidFill>
          </a:ln>
        </p:spPr>
        <p:txBody>
          <a:bodyPr wrap="none" lIns="0" tIns="0" rIns="0" bIns="0" anchor="ctr"/>
          <a:lstStyle/>
          <a:p>
            <a:pPr algn="ctr"/>
            <a:r>
              <a:rPr lang="en-US" sz="900" b="1">
                <a:solidFill>
                  <a:srgbClr val="1F6FB2"/>
                </a:solidFill>
                <a:latin typeface="Arial"/>
                <a:hlinkClick r:id="rId3" tooltip="D3_15_AI_Examples"/>
              </a:rPr>
              <a:t>Open Lean</a:t>
            </a:r>
            <a:endParaRPr lang="en-US" sz="90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85800" y="323850"/>
            <a:ext cx="7239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F6FB2"/>
                </a:solidFill>
              </a:defRPr>
            </a:pPr>
            <a:r>
              <a:rPr sz="1200" b="1">
                <a:solidFill>
                  <a:srgbClr val="1F6FB2"/>
                </a:solidFill>
              </a:rPr>
              <a:t>名字像，不代表存在</a:t>
            </a:r>
            <a:endParaRPr sz="1200" b="1">
              <a:solidFill>
                <a:srgbClr val="1F6FB2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666750"/>
            <a:ext cx="10096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111827"/>
                </a:solidFill>
              </a:defRPr>
            </a:pPr>
            <a:r>
              <a:rPr sz="2850" b="1">
                <a:solidFill>
                  <a:srgbClr val="111827"/>
                </a:solidFill>
              </a:rPr>
              <a:t>AI 写 Lean 的第三类错：API 幻觉</a:t>
            </a:r>
            <a:endParaRPr sz="2850" b="1">
              <a:solidFill>
                <a:srgbClr val="111827"/>
              </a:solidFill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838200" y="1428750"/>
            <a:ext cx="1714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A33A3A"/>
                </a:solidFill>
              </a:defRPr>
            </a:pPr>
            <a:r>
              <a:rPr sz="1350" b="1">
                <a:solidFill>
                  <a:srgbClr val="A33A3A"/>
                </a:solidFill>
              </a:rPr>
              <a:t>AI 草稿</a:t>
            </a:r>
            <a:endParaRPr sz="1350" b="1">
              <a:solidFill>
                <a:srgbClr val="A33A3A"/>
              </a:solidFill>
            </a:endParaRPr>
          </a:p>
        </p:txBody>
      </p:sp>
      <p:sp>
        <p:nvSpPr>
          <p:cNvPr id="5" name="圆角矩形 4"/>
          <p:cNvSpPr>
            <a:spLocks noGrp="1"/>
          </p:cNvSpPr>
          <p:nvPr/>
        </p:nvSpPr>
        <p:spPr>
          <a:xfrm>
            <a:off x="838200" y="1743075"/>
            <a:ext cx="6572250" cy="1000125"/>
          </a:xfrm>
          <a:prstGeom prst="roundRect">
            <a:avLst>
              <a:gd name="adj" fmla="val 3810"/>
            </a:avLst>
          </a:prstGeom>
          <a:solidFill>
            <a:srgbClr val="F6F8FB"/>
          </a:solidFill>
          <a:ln w="9525">
            <a:solidFill>
              <a:srgbClr val="C9D6E3"/>
            </a:solidFill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1009650" y="1876425"/>
            <a:ext cx="6229350" cy="7334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example : (Finset.range 5).card = 5 := by</a:t>
            </a:r>
            <a:endParaRPr sz="1350" b="0">
              <a:solidFill>
                <a:srgbClr val="334155"/>
              </a:solidFill>
            </a:endParaRPr>
          </a:p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  exact Finset.card_range_five</a:t>
            </a:r>
            <a:endParaRPr sz="1350" b="0">
              <a:solidFill>
                <a:srgbClr val="334155"/>
              </a:solidFill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838200" y="3095625"/>
            <a:ext cx="3429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227A57"/>
                </a:solidFill>
              </a:defRPr>
            </a:pPr>
            <a:r>
              <a:rPr sz="1350" b="1">
                <a:solidFill>
                  <a:srgbClr val="227A57"/>
                </a:solidFill>
              </a:rPr>
              <a:t>修正版：先查真实 API</a:t>
            </a:r>
            <a:endParaRPr sz="1350" b="1">
              <a:solidFill>
                <a:srgbClr val="227A57"/>
              </a:solidFill>
            </a:endParaRPr>
          </a:p>
        </p:txBody>
      </p:sp>
      <p:sp>
        <p:nvSpPr>
          <p:cNvPr id="8" name="圆角矩形 7"/>
          <p:cNvSpPr>
            <a:spLocks noGrp="1"/>
          </p:cNvSpPr>
          <p:nvPr/>
        </p:nvSpPr>
        <p:spPr>
          <a:xfrm>
            <a:off x="838200" y="3409950"/>
            <a:ext cx="6572250" cy="1447800"/>
          </a:xfrm>
          <a:prstGeom prst="roundRect">
            <a:avLst>
              <a:gd name="adj" fmla="val 2632"/>
            </a:avLst>
          </a:prstGeom>
          <a:solidFill>
            <a:srgbClr val="F6F8FB"/>
          </a:solidFill>
          <a:ln w="9525">
            <a:solidFill>
              <a:srgbClr val="C9D6E3"/>
            </a:solidFill>
            <a:prstDash val="solid"/>
          </a:ln>
        </p:spPr>
      </p:sp>
      <p:sp>
        <p:nvSpPr>
          <p:cNvPr id="9" name="矩形 8"/>
          <p:cNvSpPr>
            <a:spLocks noGrp="1"/>
          </p:cNvSpPr>
          <p:nvPr/>
        </p:nvSpPr>
        <p:spPr>
          <a:xfrm>
            <a:off x="1009650" y="3543300"/>
            <a:ext cx="6229350" cy="1181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#check Finset.card_range</a:t>
            </a:r>
            <a:endParaRPr sz="1350" b="0">
              <a:solidFill>
                <a:srgbClr val="334155"/>
              </a:solidFill>
            </a:endParaRPr>
          </a:p>
          <a:p>
            <a:endParaRPr sz="1350"/>
          </a:p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example : (Finset.range 5).card = 5 := by</a:t>
            </a:r>
            <a:endParaRPr sz="1350" b="0">
              <a:solidFill>
                <a:srgbClr val="334155"/>
              </a:solidFill>
            </a:endParaRPr>
          </a:p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  exact Finset.card_range 5</a:t>
            </a:r>
            <a:endParaRPr sz="1350" b="0">
              <a:solidFill>
                <a:srgbClr val="334155"/>
              </a:solidFill>
            </a:endParaRPr>
          </a:p>
        </p:txBody>
      </p:sp>
      <p:sp>
        <p:nvSpPr>
          <p:cNvPr id="10" name="圆角矩形 9"/>
          <p:cNvSpPr>
            <a:spLocks noGrp="1"/>
          </p:cNvSpPr>
          <p:nvPr/>
        </p:nvSpPr>
        <p:spPr>
          <a:xfrm>
            <a:off x="7953375" y="1743075"/>
            <a:ext cx="3143250" cy="3114675"/>
          </a:xfrm>
          <a:prstGeom prst="roundRect">
            <a:avLst>
              <a:gd name="adj" fmla="val 1835"/>
            </a:avLst>
          </a:prstGeom>
          <a:solidFill>
            <a:srgbClr val="FFFFFF"/>
          </a:solidFill>
          <a:ln w="9525">
            <a:solidFill>
              <a:srgbClr val="D8E2EC"/>
            </a:solidFill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8239125" y="2095500"/>
            <a:ext cx="2571750" cy="1476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0">
                <a:solidFill>
                  <a:srgbClr val="111827"/>
                </a:solidFill>
              </a:defRPr>
            </a:pPr>
            <a:r>
              <a:rPr sz="1575" b="0">
                <a:solidFill>
                  <a:srgbClr val="111827"/>
                </a:solidFill>
              </a:rPr>
              <a:t>• 不存在的名字立即失败</a:t>
            </a:r>
            <a:endParaRPr sz="1575" b="0">
              <a:solidFill>
                <a:srgbClr val="111827"/>
              </a:solidFill>
            </a:endParaRPr>
          </a:p>
          <a:p>
            <a:pPr algn="l">
              <a:defRPr sz="1575" b="0">
                <a:solidFill>
                  <a:srgbClr val="111827"/>
                </a:solidFill>
              </a:defRPr>
            </a:pPr>
            <a:r>
              <a:rPr sz="1575" b="0">
                <a:solidFill>
                  <a:srgbClr val="111827"/>
                </a:solidFill>
              </a:rPr>
              <a:t>• 不要凭命名风格猜库 API</a:t>
            </a:r>
            <a:endParaRPr sz="1575" b="0">
              <a:solidFill>
                <a:srgbClr val="111827"/>
              </a:solidFill>
            </a:endParaRPr>
          </a:p>
          <a:p>
            <a:pPr algn="l">
              <a:defRPr sz="1575" b="0">
                <a:solidFill>
                  <a:srgbClr val="111827"/>
                </a:solidFill>
              </a:defRPr>
            </a:pPr>
            <a:r>
              <a:rPr sz="1575" b="0">
                <a:solidFill>
                  <a:srgbClr val="111827"/>
                </a:solidFill>
              </a:rPr>
              <a:t>• 让 AI 给 `#check` 证据</a:t>
            </a:r>
            <a:endParaRPr sz="1575" b="0">
              <a:solidFill>
                <a:srgbClr val="111827"/>
              </a:solidFill>
            </a:endParaRPr>
          </a:p>
          <a:p>
            <a:pPr algn="l">
              <a:defRPr sz="1575" b="0">
                <a:solidFill>
                  <a:srgbClr val="111827"/>
                </a:solidFill>
              </a:defRPr>
            </a:pPr>
            <a:r>
              <a:rPr sz="1575" b="0">
                <a:solidFill>
                  <a:srgbClr val="111827"/>
                </a:solidFill>
              </a:rPr>
              <a:t>• LeanSearch / Loogle 可辅助搜索</a:t>
            </a:r>
            <a:endParaRPr sz="1575" b="0">
              <a:solidFill>
                <a:srgbClr val="111827"/>
              </a:solidFill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685800" y="6486525"/>
            <a:ext cx="3429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LeanZju D3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11125200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37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4" name="lean-link-37">
            <a:hlinkClick r:id="rId3" tooltip="D3_15_AI_Examples"/>
          </p:cNvPr>
          <p:cNvSpPr txBox="1"/>
          <p:nvPr/>
        </p:nvSpPr>
        <p:spPr>
          <a:xfrm>
            <a:off x="8858250" y="266700"/>
            <a:ext cx="2381250" cy="28575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1F6FB2"/>
            </a:solidFill>
          </a:ln>
        </p:spPr>
        <p:txBody>
          <a:bodyPr wrap="none" lIns="0" tIns="0" rIns="0" bIns="0" anchor="ctr"/>
          <a:lstStyle/>
          <a:p>
            <a:pPr algn="ctr"/>
            <a:r>
              <a:rPr lang="en-US" sz="900" b="1">
                <a:solidFill>
                  <a:srgbClr val="1F6FB2"/>
                </a:solidFill>
                <a:latin typeface="Arial"/>
                <a:hlinkClick r:id="rId3" tooltip="D3_15_AI_Examples"/>
              </a:rPr>
              <a:t>Open Lean</a:t>
            </a:r>
            <a:endParaRPr lang="en-US" sz="90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85800" y="323850"/>
            <a:ext cx="7239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F6FB2"/>
                </a:solidFill>
              </a:defRPr>
            </a:pPr>
            <a:r>
              <a:rPr sz="1200" b="1">
                <a:solidFill>
                  <a:srgbClr val="1F6FB2"/>
                </a:solidFill>
              </a:rPr>
              <a:t>Decidable</a:t>
            </a:r>
            <a:endParaRPr sz="1200" b="1">
              <a:solidFill>
                <a:srgbClr val="1F6FB2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666750"/>
            <a:ext cx="10096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111827"/>
                </a:solidFill>
              </a:defRPr>
            </a:pPr>
            <a:r>
              <a:rPr sz="2850" b="1">
                <a:solidFill>
                  <a:srgbClr val="111827"/>
                </a:solidFill>
              </a:rPr>
              <a:t>AI 写 Lean 的第四类错：把 decide 当万能证明</a:t>
            </a:r>
            <a:endParaRPr sz="2850" b="1">
              <a:solidFill>
                <a:srgbClr val="111827"/>
              </a:solidFill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838200" y="1381125"/>
            <a:ext cx="1714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A33A3A"/>
                </a:solidFill>
              </a:defRPr>
            </a:pPr>
            <a:r>
              <a:rPr sz="1350" b="1">
                <a:solidFill>
                  <a:srgbClr val="A33A3A"/>
                </a:solidFill>
              </a:rPr>
              <a:t>AI 草稿</a:t>
            </a:r>
            <a:endParaRPr sz="1350" b="1">
              <a:solidFill>
                <a:srgbClr val="A33A3A"/>
              </a:solidFill>
            </a:endParaRPr>
          </a:p>
        </p:txBody>
      </p:sp>
      <p:sp>
        <p:nvSpPr>
          <p:cNvPr id="5" name="圆角矩形 4"/>
          <p:cNvSpPr>
            <a:spLocks noGrp="1"/>
          </p:cNvSpPr>
          <p:nvPr/>
        </p:nvSpPr>
        <p:spPr>
          <a:xfrm>
            <a:off x="838200" y="1695450"/>
            <a:ext cx="6381750" cy="904875"/>
          </a:xfrm>
          <a:prstGeom prst="roundRect">
            <a:avLst>
              <a:gd name="adj" fmla="val 4211"/>
            </a:avLst>
          </a:prstGeom>
          <a:solidFill>
            <a:srgbClr val="F6F8FB"/>
          </a:solidFill>
          <a:ln w="9525">
            <a:solidFill>
              <a:srgbClr val="C9D6E3"/>
            </a:solidFill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1009650" y="1828800"/>
            <a:ext cx="6038850" cy="638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0">
                <a:solidFill>
                  <a:srgbClr val="334155"/>
                </a:solidFill>
              </a:defRPr>
            </a:pPr>
            <a:r>
              <a:rPr sz="1425" b="0">
                <a:solidFill>
                  <a:srgbClr val="334155"/>
                </a:solidFill>
              </a:rPr>
              <a:t>example (P : Prop) : P ∨ ¬ P := by</a:t>
            </a:r>
            <a:endParaRPr sz="1425" b="0">
              <a:solidFill>
                <a:srgbClr val="334155"/>
              </a:solidFill>
            </a:endParaRPr>
          </a:p>
          <a:p>
            <a:pPr algn="l">
              <a:defRPr sz="1425" b="0">
                <a:solidFill>
                  <a:srgbClr val="334155"/>
                </a:solidFill>
              </a:defRPr>
            </a:pPr>
            <a:r>
              <a:rPr sz="1425" b="0">
                <a:solidFill>
                  <a:srgbClr val="334155"/>
                </a:solidFill>
              </a:rPr>
              <a:t>  decide</a:t>
            </a:r>
            <a:endParaRPr sz="1425" b="0">
              <a:solidFill>
                <a:srgbClr val="334155"/>
              </a:solidFill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838200" y="3000375"/>
            <a:ext cx="2095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227A57"/>
                </a:solidFill>
              </a:defRPr>
            </a:pPr>
            <a:r>
              <a:rPr sz="1350" b="1">
                <a:solidFill>
                  <a:srgbClr val="227A57"/>
                </a:solidFill>
              </a:rPr>
              <a:t>两种修正</a:t>
            </a:r>
            <a:endParaRPr sz="1350" b="1">
              <a:solidFill>
                <a:srgbClr val="227A57"/>
              </a:solidFill>
            </a:endParaRPr>
          </a:p>
        </p:txBody>
      </p:sp>
      <p:sp>
        <p:nvSpPr>
          <p:cNvPr id="8" name="圆角矩形 7"/>
          <p:cNvSpPr>
            <a:spLocks noGrp="1"/>
          </p:cNvSpPr>
          <p:nvPr/>
        </p:nvSpPr>
        <p:spPr>
          <a:xfrm>
            <a:off x="838200" y="3314700"/>
            <a:ext cx="6381750" cy="2238375"/>
          </a:xfrm>
          <a:prstGeom prst="roundRect">
            <a:avLst>
              <a:gd name="adj" fmla="val 1702"/>
            </a:avLst>
          </a:prstGeom>
          <a:solidFill>
            <a:srgbClr val="F6F8FB"/>
          </a:solidFill>
          <a:ln w="9525">
            <a:solidFill>
              <a:srgbClr val="C9D6E3"/>
            </a:solidFill>
            <a:prstDash val="solid"/>
          </a:ln>
        </p:spPr>
      </p:sp>
      <p:sp>
        <p:nvSpPr>
          <p:cNvPr id="9" name="矩形 8"/>
          <p:cNvSpPr>
            <a:spLocks noGrp="1"/>
          </p:cNvSpPr>
          <p:nvPr/>
        </p:nvSpPr>
        <p:spPr>
          <a:xfrm>
            <a:off x="1009650" y="3448050"/>
            <a:ext cx="6038850" cy="19716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example (P : Prop) [Decidable P] : P ∨ ¬ P := by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by_cases h : P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· exact Or.inl h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· exact Or.inr h</a:t>
            </a:r>
            <a:endParaRPr sz="1200" b="0">
              <a:solidFill>
                <a:srgbClr val="334155"/>
              </a:solidFill>
            </a:endParaRPr>
          </a:p>
          <a:p>
            <a:endParaRPr sz="1200"/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example (P : Prop) : P ∨ ¬ P := by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classical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exact em P</a:t>
            </a:r>
            <a:endParaRPr sz="1200" b="0">
              <a:solidFill>
                <a:srgbClr val="334155"/>
              </a:solidFill>
            </a:endParaRPr>
          </a:p>
        </p:txBody>
      </p:sp>
      <p:sp>
        <p:nvSpPr>
          <p:cNvPr id="10" name="圆角矩形 9"/>
          <p:cNvSpPr>
            <a:spLocks noGrp="1"/>
          </p:cNvSpPr>
          <p:nvPr/>
        </p:nvSpPr>
        <p:spPr>
          <a:xfrm>
            <a:off x="7762875" y="1695450"/>
            <a:ext cx="3333750" cy="3857625"/>
          </a:xfrm>
          <a:prstGeom prst="roundRect">
            <a:avLst>
              <a:gd name="adj" fmla="val 1714"/>
            </a:avLst>
          </a:prstGeom>
          <a:solidFill>
            <a:srgbClr val="FFFFFF"/>
          </a:solidFill>
          <a:ln w="9525">
            <a:solidFill>
              <a:srgbClr val="D8E2EC"/>
            </a:solidFill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8048625" y="2143125"/>
            <a:ext cx="2781300" cy="1619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0">
                <a:solidFill>
                  <a:srgbClr val="111827"/>
                </a:solidFill>
              </a:defRPr>
            </a:pPr>
            <a:r>
              <a:rPr sz="1575" b="0">
                <a:solidFill>
                  <a:srgbClr val="111827"/>
                </a:solidFill>
              </a:rPr>
              <a:t>1. `decide` 需要 `[Decidable P]`</a:t>
            </a:r>
            <a:endParaRPr sz="1575" b="0">
              <a:solidFill>
                <a:srgbClr val="111827"/>
              </a:solidFill>
            </a:endParaRPr>
          </a:p>
          <a:p>
            <a:pPr algn="l">
              <a:defRPr sz="1575" b="0">
                <a:solidFill>
                  <a:srgbClr val="111827"/>
                </a:solidFill>
              </a:defRPr>
            </a:pPr>
            <a:r>
              <a:rPr sz="1575" b="0">
                <a:solidFill>
                  <a:srgbClr val="111827"/>
                </a:solidFill>
              </a:rPr>
              <a:t>2. 有限命题适合 `decide`</a:t>
            </a:r>
            <a:endParaRPr sz="1575" b="0">
              <a:solidFill>
                <a:srgbClr val="111827"/>
              </a:solidFill>
            </a:endParaRPr>
          </a:p>
          <a:p>
            <a:pPr algn="l">
              <a:defRPr sz="1575" b="0">
                <a:solidFill>
                  <a:srgbClr val="111827"/>
                </a:solidFill>
              </a:defRPr>
            </a:pPr>
            <a:r>
              <a:rPr sz="1575" b="0">
                <a:solidFill>
                  <a:srgbClr val="111827"/>
                </a:solidFill>
              </a:rPr>
              <a:t>3. 一般排中律用 `classical`</a:t>
            </a:r>
            <a:endParaRPr sz="1575" b="0">
              <a:solidFill>
                <a:srgbClr val="111827"/>
              </a:solidFill>
            </a:endParaRPr>
          </a:p>
          <a:p>
            <a:pPr algn="l">
              <a:defRPr sz="1575" b="0">
                <a:solidFill>
                  <a:srgbClr val="111827"/>
                </a:solidFill>
              </a:defRPr>
            </a:pPr>
            <a:r>
              <a:rPr sz="1575" b="0">
                <a:solidFill>
                  <a:srgbClr val="111827"/>
                </a:solidFill>
              </a:rPr>
              <a:t>4. AI 常混淆计算性与经典逻辑</a:t>
            </a:r>
            <a:endParaRPr sz="1575" b="0">
              <a:solidFill>
                <a:srgbClr val="111827"/>
              </a:solidFill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685800" y="6486525"/>
            <a:ext cx="3429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LeanZju D3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11125200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38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4" name="lean-link-38">
            <a:hlinkClick r:id="rId3" tooltip="D3_15_AI_Examples"/>
          </p:cNvPr>
          <p:cNvSpPr txBox="1"/>
          <p:nvPr/>
        </p:nvSpPr>
        <p:spPr>
          <a:xfrm>
            <a:off x="8858250" y="266700"/>
            <a:ext cx="2381250" cy="28575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1F6FB2"/>
            </a:solidFill>
          </a:ln>
        </p:spPr>
        <p:txBody>
          <a:bodyPr wrap="none" lIns="0" tIns="0" rIns="0" bIns="0" anchor="ctr"/>
          <a:lstStyle/>
          <a:p>
            <a:pPr algn="ctr"/>
            <a:r>
              <a:rPr lang="en-US" sz="900" b="1">
                <a:solidFill>
                  <a:srgbClr val="1F6FB2"/>
                </a:solidFill>
                <a:latin typeface="Arial"/>
                <a:hlinkClick r:id="rId3" tooltip="D3_15_AI_Examples"/>
              </a:rPr>
              <a:t>Open Lean</a:t>
            </a:r>
            <a:endParaRPr lang="en-US" sz="90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85800" y="323850"/>
            <a:ext cx="7239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F6FB2"/>
                </a:solidFill>
              </a:defRPr>
            </a:pPr>
            <a:r>
              <a:rPr sz="1200" b="1">
                <a:solidFill>
                  <a:srgbClr val="1F6FB2"/>
                </a:solidFill>
              </a:rPr>
              <a:t>statement-first</a:t>
            </a:r>
            <a:endParaRPr sz="1200" b="1">
              <a:solidFill>
                <a:srgbClr val="1F6FB2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666750"/>
            <a:ext cx="10096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111827"/>
                </a:solidFill>
              </a:defRPr>
            </a:pPr>
            <a:r>
              <a:rPr sz="2850" b="1">
                <a:solidFill>
                  <a:srgbClr val="111827"/>
                </a:solidFill>
              </a:rPr>
              <a:t>把 AI 纳入 Lean 工作流</a:t>
            </a:r>
            <a:endParaRPr sz="2850" b="1">
              <a:solidFill>
                <a:srgbClr val="111827"/>
              </a:solidFill>
            </a:endParaRPr>
          </a:p>
        </p:txBody>
      </p:sp>
      <p:graphicFrame>
        <p:nvGraphicFramePr>
          <p:cNvPr id="10" name="表格 9"/>
          <p:cNvGraphicFramePr/>
          <p:nvPr/>
        </p:nvGraphicFramePr>
        <p:xfrm>
          <a:off x="819150" y="1524000"/>
          <a:ext cx="10553700" cy="3143250"/>
        </p:xfrm>
        <a:graphic>
          <a:graphicData uri="http://schemas.openxmlformats.org/drawingml/2006/table">
            <a:tbl>
              <a:tblPr firstRow="1"/>
              <a:tblGrid>
                <a:gridCol w="1619250"/>
                <a:gridCol w="4286250"/>
                <a:gridCol w="4648200"/>
              </a:tblGrid>
              <a:tr h="628650">
                <a:tc>
                  <a:txBody>
                    <a:bodyPr/>
                    <a:lstStyle/>
                    <a:p>
                      <a:r>
                        <a:rPr sz="1350" b="1">
                          <a:solidFill>
                            <a:srgbClr val="174A7C"/>
                          </a:solidFill>
                        </a:rPr>
                        <a:t>阶段</a:t>
                      </a:r>
                      <a:endParaRPr sz="1350" b="1">
                        <a:solidFill>
                          <a:srgbClr val="174A7C"/>
                        </a:solidFill>
                      </a:endParaRPr>
                    </a:p>
                  </a:txBody>
                  <a:tcPr>
                    <a:solidFill>
                      <a:srgbClr val="EEF4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1">
                          <a:solidFill>
                            <a:srgbClr val="174A7C"/>
                          </a:solidFill>
                        </a:rPr>
                        <a:t>问 AI 要什么</a:t>
                      </a:r>
                      <a:endParaRPr sz="1350" b="1">
                        <a:solidFill>
                          <a:srgbClr val="174A7C"/>
                        </a:solidFill>
                      </a:endParaRPr>
                    </a:p>
                  </a:txBody>
                  <a:tcPr>
                    <a:solidFill>
                      <a:srgbClr val="EEF4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1">
                          <a:solidFill>
                            <a:srgbClr val="174A7C"/>
                          </a:solidFill>
                        </a:rPr>
                        <a:t>用 Lean 检查什么</a:t>
                      </a:r>
                      <a:endParaRPr sz="1350" b="1">
                        <a:solidFill>
                          <a:srgbClr val="174A7C"/>
                        </a:solidFill>
                      </a:endParaRPr>
                    </a:p>
                  </a:txBody>
                  <a:tcPr>
                    <a:solidFill>
                      <a:srgbClr val="EEF4FA"/>
                    </a:solidFill>
                  </a:tcPr>
                </a:tc>
              </a:tr>
              <a:tr h="628650"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Statement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变量、typeclass、必要假设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是否表达原数学命题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28650"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Search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`#check` 证据、候选 theorem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名字是否真实，定义是否选对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28650"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Proof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短 proof、局部 lemma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是否编译，是否过度依赖脆弱 simp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28650"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Review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反例、强弱版本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假设是否过强或过弱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圆角矩形 3"/>
          <p:cNvSpPr>
            <a:spLocks noGrp="1"/>
          </p:cNvSpPr>
          <p:nvPr/>
        </p:nvSpPr>
        <p:spPr>
          <a:xfrm>
            <a:off x="1238250" y="5095875"/>
            <a:ext cx="9715500" cy="685800"/>
          </a:xfrm>
          <a:prstGeom prst="roundRect">
            <a:avLst>
              <a:gd name="adj" fmla="val 8333"/>
            </a:avLst>
          </a:prstGeom>
          <a:solidFill>
            <a:srgbClr val="EAF6EF"/>
          </a:solidFill>
          <a:ln w="9525">
            <a:solidFill>
              <a:srgbClr val="D8E2EC"/>
            </a:solidFill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1571625" y="5324475"/>
            <a:ext cx="9048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>
                <a:solidFill>
                  <a:srgbClr val="227A57"/>
                </a:solidFill>
              </a:defRPr>
            </a:pPr>
            <a:r>
              <a:rPr sz="1800" b="1">
                <a:solidFill>
                  <a:srgbClr val="227A57"/>
                </a:solidFill>
              </a:rPr>
              <a:t>一句话：AI 负责提案，Lean kernel 负责检查，数学家负责语义。</a:t>
            </a:r>
            <a:endParaRPr sz="1800" b="1">
              <a:solidFill>
                <a:srgbClr val="227A57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685800" y="6486525"/>
            <a:ext cx="3429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LeanZju D3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11125200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39</a:t>
            </a:r>
            <a:endParaRPr sz="1200" b="0">
              <a:solidFill>
                <a:srgbClr val="6B728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85800" y="323850"/>
            <a:ext cx="7239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F6FB2"/>
                </a:solidFill>
              </a:defRPr>
            </a:pPr>
            <a:r>
              <a:rPr sz="1200" b="1">
                <a:solidFill>
                  <a:srgbClr val="1F6FB2"/>
                </a:solidFill>
              </a:rPr>
              <a:t>AddGroup / Group</a:t>
            </a:r>
            <a:endParaRPr sz="1200" b="1">
              <a:solidFill>
                <a:srgbClr val="1F6FB2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666750"/>
            <a:ext cx="10096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111827"/>
                </a:solidFill>
              </a:defRPr>
            </a:pPr>
            <a:r>
              <a:rPr sz="2850" b="1">
                <a:solidFill>
                  <a:srgbClr val="111827"/>
                </a:solidFill>
              </a:rPr>
              <a:t>AddGroup 是 Group 的加法语言</a:t>
            </a:r>
            <a:endParaRPr sz="2850" b="1">
              <a:solidFill>
                <a:srgbClr val="111827"/>
              </a:solidFill>
            </a:endParaRPr>
          </a:p>
        </p:txBody>
      </p:sp>
      <p:graphicFrame>
        <p:nvGraphicFramePr>
          <p:cNvPr id="13" name="表格 12"/>
          <p:cNvGraphicFramePr/>
          <p:nvPr/>
        </p:nvGraphicFramePr>
        <p:xfrm>
          <a:off x="819150" y="1476375"/>
          <a:ext cx="10553700" cy="1714500"/>
        </p:xfrm>
        <a:graphic>
          <a:graphicData uri="http://schemas.openxmlformats.org/drawingml/2006/table">
            <a:tbl>
              <a:tblPr firstRow="1"/>
              <a:tblGrid>
                <a:gridCol w="1809750"/>
                <a:gridCol w="2190750"/>
                <a:gridCol w="2857500"/>
                <a:gridCol w="3695700"/>
              </a:tblGrid>
              <a:tr h="571500">
                <a:tc>
                  <a:txBody>
                    <a:bodyPr/>
                    <a:lstStyle/>
                    <a:p>
                      <a:r>
                        <a:rPr sz="1425" b="1">
                          <a:solidFill>
                            <a:srgbClr val="174A7C"/>
                          </a:solidFill>
                        </a:rPr>
                        <a:t>结构</a:t>
                      </a:r>
                      <a:endParaRPr sz="1425" b="1">
                        <a:solidFill>
                          <a:srgbClr val="174A7C"/>
                        </a:solidFill>
                      </a:endParaRPr>
                    </a:p>
                  </a:txBody>
                  <a:tcPr>
                    <a:solidFill>
                      <a:srgbClr val="EEF4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25" b="1">
                          <a:solidFill>
                            <a:srgbClr val="174A7C"/>
                          </a:solidFill>
                        </a:rPr>
                        <a:t>使用的符号</a:t>
                      </a:r>
                      <a:endParaRPr sz="1425" b="1">
                        <a:solidFill>
                          <a:srgbClr val="174A7C"/>
                        </a:solidFill>
                      </a:endParaRPr>
                    </a:p>
                  </a:txBody>
                  <a:tcPr>
                    <a:solidFill>
                      <a:srgbClr val="EEF4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25" b="1">
                          <a:solidFill>
                            <a:srgbClr val="174A7C"/>
                          </a:solidFill>
                        </a:rPr>
                        <a:t>核心数据</a:t>
                      </a:r>
                      <a:endParaRPr sz="1425" b="1">
                        <a:solidFill>
                          <a:srgbClr val="174A7C"/>
                        </a:solidFill>
                      </a:endParaRPr>
                    </a:p>
                  </a:txBody>
                  <a:tcPr>
                    <a:solidFill>
                      <a:srgbClr val="EEF4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25" b="1">
                          <a:solidFill>
                            <a:srgbClr val="174A7C"/>
                          </a:solidFill>
                        </a:rPr>
                        <a:t>核心公理</a:t>
                      </a:r>
                      <a:endParaRPr sz="1425" b="1">
                        <a:solidFill>
                          <a:srgbClr val="174A7C"/>
                        </a:solidFill>
                      </a:endParaRPr>
                    </a:p>
                  </a:txBody>
                  <a:tcPr>
                    <a:solidFill>
                      <a:srgbClr val="EEF4FA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r>
                        <a:rPr sz="1425">
                          <a:solidFill>
                            <a:srgbClr val="111827"/>
                          </a:solidFill>
                        </a:rPr>
                        <a:t>`AddGroup A`</a:t>
                      </a:r>
                      <a:endParaRPr sz="1425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25">
                          <a:solidFill>
                            <a:srgbClr val="111827"/>
                          </a:solidFill>
                        </a:rPr>
                        <a:t>`0`, `+`, `-a`</a:t>
                      </a:r>
                      <a:endParaRPr sz="1425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25">
                          <a:solidFill>
                            <a:srgbClr val="111827"/>
                          </a:solidFill>
                        </a:rPr>
                        <a:t>`zero`, `add`, `neg`</a:t>
                      </a:r>
                      <a:endParaRPr sz="1425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25">
                          <a:solidFill>
                            <a:srgbClr val="111827"/>
                          </a:solidFill>
                        </a:rPr>
                        <a:t>加法结合律、零元律、加法逆元律</a:t>
                      </a:r>
                      <a:endParaRPr sz="1425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r>
                        <a:rPr sz="1425">
                          <a:solidFill>
                            <a:srgbClr val="111827"/>
                          </a:solidFill>
                        </a:rPr>
                        <a:t>`Group G`</a:t>
                      </a:r>
                      <a:endParaRPr sz="1425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25">
                          <a:solidFill>
                            <a:srgbClr val="111827"/>
                          </a:solidFill>
                        </a:rPr>
                        <a:t>`1`, `*`, `g⁻¹`</a:t>
                      </a:r>
                      <a:endParaRPr sz="1425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25">
                          <a:solidFill>
                            <a:srgbClr val="111827"/>
                          </a:solidFill>
                        </a:rPr>
                        <a:t>`one`, `mul`, `inv`</a:t>
                      </a:r>
                      <a:endParaRPr sz="1425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25">
                          <a:solidFill>
                            <a:srgbClr val="111827"/>
                          </a:solidFill>
                        </a:rPr>
                        <a:t>乘法结合律、单位元律、乘法逆元律</a:t>
                      </a:r>
                      <a:endParaRPr sz="1425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圆角矩形 3"/>
          <p:cNvSpPr>
            <a:spLocks noGrp="1"/>
          </p:cNvSpPr>
          <p:nvPr/>
        </p:nvSpPr>
        <p:spPr>
          <a:xfrm>
            <a:off x="876300" y="3667125"/>
            <a:ext cx="6667500" cy="2000250"/>
          </a:xfrm>
          <a:prstGeom prst="roundRect">
            <a:avLst>
              <a:gd name="adj" fmla="val 1905"/>
            </a:avLst>
          </a:prstGeom>
          <a:solidFill>
            <a:srgbClr val="F6F8FB"/>
          </a:solidFill>
          <a:ln w="9525">
            <a:solidFill>
              <a:srgbClr val="C9D6E3"/>
            </a:solidFill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1047750" y="3800475"/>
            <a:ext cx="6324600" cy="1733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334155"/>
                </a:solidFill>
              </a:defRPr>
            </a:pPr>
            <a:r>
              <a:rPr sz="1125" b="0">
                <a:solidFill>
                  <a:srgbClr val="334155"/>
                </a:solidFill>
              </a:rPr>
              <a:t>#check AddGroup</a:t>
            </a:r>
            <a:endParaRPr sz="1125" b="0">
              <a:solidFill>
                <a:srgbClr val="334155"/>
              </a:solidFill>
            </a:endParaRPr>
          </a:p>
          <a:p>
            <a:pPr algn="l">
              <a:defRPr sz="1125" b="0">
                <a:solidFill>
                  <a:srgbClr val="334155"/>
                </a:solidFill>
              </a:defRPr>
            </a:pPr>
            <a:r>
              <a:rPr sz="1125" b="0">
                <a:solidFill>
                  <a:srgbClr val="334155"/>
                </a:solidFill>
              </a:rPr>
              <a:t>#check Group</a:t>
            </a:r>
            <a:endParaRPr sz="1125" b="0">
              <a:solidFill>
                <a:srgbClr val="334155"/>
              </a:solidFill>
            </a:endParaRPr>
          </a:p>
          <a:p>
            <a:pPr algn="l">
              <a:defRPr sz="1125" b="0">
                <a:solidFill>
                  <a:srgbClr val="334155"/>
                </a:solidFill>
              </a:defRPr>
            </a:pPr>
            <a:r>
              <a:rPr sz="1125" b="0">
                <a:solidFill>
                  <a:srgbClr val="334155"/>
                </a:solidFill>
              </a:rPr>
              <a:t>#check neg_add_cancel</a:t>
            </a:r>
            <a:endParaRPr sz="1125" b="0">
              <a:solidFill>
                <a:srgbClr val="334155"/>
              </a:solidFill>
            </a:endParaRPr>
          </a:p>
          <a:p>
            <a:pPr algn="l">
              <a:defRPr sz="1125" b="0">
                <a:solidFill>
                  <a:srgbClr val="334155"/>
                </a:solidFill>
              </a:defRPr>
            </a:pPr>
            <a:r>
              <a:rPr sz="1125" b="0">
                <a:solidFill>
                  <a:srgbClr val="334155"/>
                </a:solidFill>
              </a:rPr>
              <a:t>#check inv_mul_cancel</a:t>
            </a:r>
            <a:endParaRPr sz="1125" b="0">
              <a:solidFill>
                <a:srgbClr val="334155"/>
              </a:solidFill>
            </a:endParaRPr>
          </a:p>
          <a:p>
            <a:endParaRPr sz="1125"/>
          </a:p>
          <a:p>
            <a:pPr algn="l">
              <a:defRPr sz="1125" b="0">
                <a:solidFill>
                  <a:srgbClr val="334155"/>
                </a:solidFill>
              </a:defRPr>
            </a:pPr>
            <a:r>
              <a:rPr sz="1125" b="0">
                <a:solidFill>
                  <a:srgbClr val="334155"/>
                </a:solidFill>
              </a:rPr>
              <a:t>example (A : Type*) [AddGroup A] (a : A) :</a:t>
            </a:r>
            <a:endParaRPr sz="1125" b="0">
              <a:solidFill>
                <a:srgbClr val="334155"/>
              </a:solidFill>
            </a:endParaRPr>
          </a:p>
          <a:p>
            <a:pPr algn="l">
              <a:defRPr sz="1125" b="0">
                <a:solidFill>
                  <a:srgbClr val="334155"/>
                </a:solidFill>
              </a:defRPr>
            </a:pPr>
            <a:r>
              <a:rPr sz="1125" b="0">
                <a:solidFill>
                  <a:srgbClr val="334155"/>
                </a:solidFill>
              </a:rPr>
              <a:t>    -a + a = 0 := neg_add_cancel a</a:t>
            </a:r>
            <a:endParaRPr sz="1125" b="0">
              <a:solidFill>
                <a:srgbClr val="334155"/>
              </a:solidFill>
            </a:endParaRPr>
          </a:p>
          <a:p>
            <a:endParaRPr sz="1125"/>
          </a:p>
          <a:p>
            <a:pPr algn="l">
              <a:defRPr sz="1125" b="0">
                <a:solidFill>
                  <a:srgbClr val="334155"/>
                </a:solidFill>
              </a:defRPr>
            </a:pPr>
            <a:r>
              <a:rPr sz="1125" b="0">
                <a:solidFill>
                  <a:srgbClr val="334155"/>
                </a:solidFill>
              </a:rPr>
              <a:t>example (G : Type*) [Group G] (g : G) :</a:t>
            </a:r>
            <a:endParaRPr sz="1125" b="0">
              <a:solidFill>
                <a:srgbClr val="334155"/>
              </a:solidFill>
            </a:endParaRPr>
          </a:p>
          <a:p>
            <a:pPr algn="l">
              <a:defRPr sz="1125" b="0">
                <a:solidFill>
                  <a:srgbClr val="334155"/>
                </a:solidFill>
              </a:defRPr>
            </a:pPr>
            <a:r>
              <a:rPr sz="1125" b="0">
                <a:solidFill>
                  <a:srgbClr val="334155"/>
                </a:solidFill>
              </a:rPr>
              <a:t>    g⁻¹ * g = 1 := inv_mul_cancel g</a:t>
            </a:r>
            <a:endParaRPr sz="1125" b="0">
              <a:solidFill>
                <a:srgbClr val="334155"/>
              </a:solidFill>
            </a:endParaRPr>
          </a:p>
        </p:txBody>
      </p:sp>
      <p:sp>
        <p:nvSpPr>
          <p:cNvPr id="6" name="圆角矩形 5"/>
          <p:cNvSpPr>
            <a:spLocks noGrp="1"/>
          </p:cNvSpPr>
          <p:nvPr/>
        </p:nvSpPr>
        <p:spPr>
          <a:xfrm>
            <a:off x="8048625" y="3714750"/>
            <a:ext cx="3048000" cy="1952625"/>
          </a:xfrm>
          <a:prstGeom prst="roundRect">
            <a:avLst>
              <a:gd name="adj" fmla="val 2927"/>
            </a:avLst>
          </a:prstGeom>
          <a:solidFill>
            <a:srgbClr val="EAF6EF"/>
          </a:solidFill>
          <a:ln w="9525">
            <a:solidFill>
              <a:srgbClr val="D8E2EC"/>
            </a:solidFill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8334375" y="4000500"/>
            <a:ext cx="2476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>
                <a:solidFill>
                  <a:srgbClr val="227A57"/>
                </a:solidFill>
              </a:defRPr>
            </a:pPr>
            <a:r>
              <a:rPr sz="1800" b="1">
                <a:solidFill>
                  <a:srgbClr val="227A57"/>
                </a:solidFill>
              </a:rPr>
              <a:t>讲清这点很重要</a:t>
            </a:r>
            <a:endParaRPr sz="1800" b="1">
              <a:solidFill>
                <a:srgbClr val="227A57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8334375" y="4524375"/>
            <a:ext cx="2381250" cy="1000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0">
                <a:solidFill>
                  <a:srgbClr val="111827"/>
                </a:solidFill>
              </a:defRPr>
            </a:pPr>
            <a:r>
              <a:rPr sz="1425" b="0">
                <a:solidFill>
                  <a:srgbClr val="111827"/>
                </a:solidFill>
              </a:rPr>
              <a:t>• 它们不是同一个 class</a:t>
            </a:r>
            <a:endParaRPr sz="1425" b="0">
              <a:solidFill>
                <a:srgbClr val="111827"/>
              </a:solidFill>
            </a:endParaRPr>
          </a:p>
          <a:p>
            <a:pPr algn="l">
              <a:defRPr sz="1425" b="0">
                <a:solidFill>
                  <a:srgbClr val="111827"/>
                </a:solidFill>
              </a:defRPr>
            </a:pPr>
            <a:r>
              <a:rPr sz="1425" b="0">
                <a:solidFill>
                  <a:srgbClr val="111827"/>
                </a:solidFill>
              </a:rPr>
              <a:t>• 数学模式相同</a:t>
            </a:r>
            <a:endParaRPr sz="1425" b="0">
              <a:solidFill>
                <a:srgbClr val="111827"/>
              </a:solidFill>
            </a:endParaRPr>
          </a:p>
          <a:p>
            <a:pPr algn="l">
              <a:defRPr sz="1425" b="0">
                <a:solidFill>
                  <a:srgbClr val="111827"/>
                </a:solidFill>
              </a:defRPr>
            </a:pPr>
            <a:r>
              <a:rPr sz="1425" b="0">
                <a:solidFill>
                  <a:srgbClr val="111827"/>
                </a:solidFill>
              </a:rPr>
              <a:t>• Lean 根据符号找接口</a:t>
            </a:r>
            <a:endParaRPr sz="1425" b="0">
              <a:solidFill>
                <a:srgbClr val="111827"/>
              </a:solidFill>
            </a:endParaRPr>
          </a:p>
          <a:p>
            <a:pPr algn="l">
              <a:defRPr sz="1425" b="0">
                <a:solidFill>
                  <a:srgbClr val="111827"/>
                </a:solidFill>
              </a:defRPr>
            </a:pPr>
            <a:r>
              <a:rPr sz="1425" b="0">
                <a:solidFill>
                  <a:srgbClr val="111827"/>
                </a:solidFill>
              </a:rPr>
              <a:t>• 加法结构常用于环和模</a:t>
            </a:r>
            <a:endParaRPr sz="1425" b="0">
              <a:solidFill>
                <a:srgbClr val="111827"/>
              </a:solidFill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685800" y="6486525"/>
            <a:ext cx="3429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LeanZju D3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11125200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4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4" name="lean-link-4">
            <a:hlinkClick r:id="rId3" tooltip="D3_02_AddGroup_Group"/>
          </p:cNvPr>
          <p:cNvSpPr txBox="1"/>
          <p:nvPr/>
        </p:nvSpPr>
        <p:spPr>
          <a:xfrm>
            <a:off x="8858250" y="266700"/>
            <a:ext cx="2381250" cy="28575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1F6FB2"/>
            </a:solidFill>
          </a:ln>
        </p:spPr>
        <p:txBody>
          <a:bodyPr wrap="none" lIns="0" tIns="0" rIns="0" bIns="0" anchor="ctr"/>
          <a:lstStyle/>
          <a:p>
            <a:pPr algn="ctr"/>
            <a:r>
              <a:rPr lang="en-US" sz="900" b="1">
                <a:solidFill>
                  <a:srgbClr val="1F6FB2"/>
                </a:solidFill>
                <a:latin typeface="Arial"/>
                <a:hlinkClick r:id="rId3" tooltip="D3_02_AddGroup_Group"/>
              </a:rPr>
              <a:t>Open Lean</a:t>
            </a:r>
            <a:endParaRPr lang="en-US" sz="90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85800" y="323850"/>
            <a:ext cx="7239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F6FB2"/>
                </a:solidFill>
              </a:defRPr>
            </a:pPr>
            <a:r>
              <a:rPr sz="1200" b="1">
                <a:solidFill>
                  <a:srgbClr val="1F6FB2"/>
                </a:solidFill>
              </a:rPr>
              <a:t>可复制模板</a:t>
            </a:r>
            <a:endParaRPr sz="1200" b="1">
              <a:solidFill>
                <a:srgbClr val="1F6FB2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666750"/>
            <a:ext cx="10096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111827"/>
                </a:solidFill>
              </a:defRPr>
            </a:pPr>
            <a:r>
              <a:rPr sz="2850" b="1">
                <a:solidFill>
                  <a:srgbClr val="111827"/>
                </a:solidFill>
              </a:rPr>
              <a:t>给 AI 的 prompt 要先限制任务</a:t>
            </a:r>
            <a:endParaRPr sz="2850" b="1">
              <a:solidFill>
                <a:srgbClr val="111827"/>
              </a:solidFill>
            </a:endParaRPr>
          </a:p>
        </p:txBody>
      </p:sp>
      <p:sp>
        <p:nvSpPr>
          <p:cNvPr id="4" name="圆角矩形 3"/>
          <p:cNvSpPr>
            <a:spLocks noGrp="1"/>
          </p:cNvSpPr>
          <p:nvPr/>
        </p:nvSpPr>
        <p:spPr>
          <a:xfrm>
            <a:off x="1095375" y="1476375"/>
            <a:ext cx="7810500" cy="3429000"/>
          </a:xfrm>
          <a:prstGeom prst="roundRect">
            <a:avLst>
              <a:gd name="adj" fmla="val 1111"/>
            </a:avLst>
          </a:prstGeom>
          <a:solidFill>
            <a:srgbClr val="F6F8FB"/>
          </a:solidFill>
          <a:ln w="9525">
            <a:solidFill>
              <a:srgbClr val="C9D6E3"/>
            </a:solidFill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1266825" y="1609725"/>
            <a:ext cx="7467600" cy="3162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0">
                <a:solidFill>
                  <a:srgbClr val="334155"/>
                </a:solidFill>
              </a:defRPr>
            </a:pPr>
            <a:r>
              <a:rPr sz="1425" b="0">
                <a:solidFill>
                  <a:srgbClr val="334155"/>
                </a:solidFill>
              </a:rPr>
              <a:t>请把下面命题形式化为 Lean 4 / Mathlib。</a:t>
            </a:r>
            <a:endParaRPr sz="1425" b="0">
              <a:solidFill>
                <a:srgbClr val="334155"/>
              </a:solidFill>
            </a:endParaRPr>
          </a:p>
          <a:p>
            <a:pPr algn="l">
              <a:defRPr sz="1425" b="0">
                <a:solidFill>
                  <a:srgbClr val="334155"/>
                </a:solidFill>
              </a:defRPr>
            </a:pPr>
            <a:r>
              <a:rPr sz="1425" b="0">
                <a:solidFill>
                  <a:srgbClr val="334155"/>
                </a:solidFill>
              </a:rPr>
              <a:t>先只给 theorem statement，不要证明。</a:t>
            </a:r>
            <a:endParaRPr sz="1425" b="0">
              <a:solidFill>
                <a:srgbClr val="334155"/>
              </a:solidFill>
            </a:endParaRPr>
          </a:p>
          <a:p>
            <a:endParaRPr sz="1425"/>
          </a:p>
          <a:p>
            <a:pPr algn="l">
              <a:defRPr sz="1425" b="0">
                <a:solidFill>
                  <a:srgbClr val="334155"/>
                </a:solidFill>
              </a:defRPr>
            </a:pPr>
            <a:r>
              <a:rPr sz="1425" b="0">
                <a:solidFill>
                  <a:srgbClr val="334155"/>
                </a:solidFill>
              </a:rPr>
              <a:t>要求：</a:t>
            </a:r>
            <a:endParaRPr sz="1425" b="0">
              <a:solidFill>
                <a:srgbClr val="334155"/>
              </a:solidFill>
            </a:endParaRPr>
          </a:p>
          <a:p>
            <a:pPr algn="l">
              <a:defRPr sz="1425" b="0">
                <a:solidFill>
                  <a:srgbClr val="334155"/>
                </a:solidFill>
              </a:defRPr>
            </a:pPr>
            <a:r>
              <a:rPr sz="1425" b="0">
                <a:solidFill>
                  <a:srgbClr val="334155"/>
                </a:solidFill>
              </a:rPr>
              <a:t>1. 列出变量和 typeclass 假设。</a:t>
            </a:r>
            <a:endParaRPr sz="1425" b="0">
              <a:solidFill>
                <a:srgbClr val="334155"/>
              </a:solidFill>
            </a:endParaRPr>
          </a:p>
          <a:p>
            <a:pPr algn="l">
              <a:defRPr sz="1425" b="0">
                <a:solidFill>
                  <a:srgbClr val="334155"/>
                </a:solidFill>
              </a:defRPr>
            </a:pPr>
            <a:r>
              <a:rPr sz="1425" b="0">
                <a:solidFill>
                  <a:srgbClr val="334155"/>
                </a:solidFill>
              </a:rPr>
              <a:t>2. 说明是否需要非零、有限、可判定等假设。</a:t>
            </a:r>
            <a:endParaRPr sz="1425" b="0">
              <a:solidFill>
                <a:srgbClr val="334155"/>
              </a:solidFill>
            </a:endParaRPr>
          </a:p>
          <a:p>
            <a:pPr algn="l">
              <a:defRPr sz="1425" b="0">
                <a:solidFill>
                  <a:srgbClr val="334155"/>
                </a:solidFill>
              </a:defRPr>
            </a:pPr>
            <a:r>
              <a:rPr sz="1425" b="0">
                <a:solidFill>
                  <a:srgbClr val="334155"/>
                </a:solidFill>
              </a:rPr>
              <a:t>3. 给出相关 #check 证据。</a:t>
            </a:r>
            <a:endParaRPr sz="1425" b="0">
              <a:solidFill>
                <a:srgbClr val="334155"/>
              </a:solidFill>
            </a:endParaRPr>
          </a:p>
          <a:p>
            <a:pPr algn="l">
              <a:defRPr sz="1425" b="0">
                <a:solidFill>
                  <a:srgbClr val="334155"/>
                </a:solidFill>
              </a:defRPr>
            </a:pPr>
            <a:r>
              <a:rPr sz="1425" b="0">
                <a:solidFill>
                  <a:srgbClr val="334155"/>
                </a:solidFill>
              </a:rPr>
              <a:t>4. 不要发明 theorem 名字。</a:t>
            </a:r>
            <a:endParaRPr sz="1425" b="0">
              <a:solidFill>
                <a:srgbClr val="334155"/>
              </a:solidFill>
            </a:endParaRPr>
          </a:p>
          <a:p>
            <a:pPr algn="l">
              <a:defRPr sz="1425" b="0">
                <a:solidFill>
                  <a:srgbClr val="334155"/>
                </a:solidFill>
              </a:defRPr>
            </a:pPr>
            <a:r>
              <a:rPr sz="1425" b="0">
                <a:solidFill>
                  <a:srgbClr val="334155"/>
                </a:solidFill>
              </a:rPr>
              <a:t>5. 如果 statement 可能有多个版本，请给出差异。</a:t>
            </a:r>
            <a:endParaRPr sz="1425" b="0">
              <a:solidFill>
                <a:srgbClr val="334155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9334500" y="2095500"/>
            <a:ext cx="1809750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>
                <a:solidFill>
                  <a:srgbClr val="111827"/>
                </a:solidFill>
              </a:defRPr>
            </a:pPr>
            <a:r>
              <a:rPr sz="1800" b="0">
                <a:solidFill>
                  <a:srgbClr val="111827"/>
                </a:solidFill>
              </a:rPr>
              <a:t>• 先对齐对象</a:t>
            </a:r>
            <a:endParaRPr sz="1800" b="0">
              <a:solidFill>
                <a:srgbClr val="111827"/>
              </a:solidFill>
            </a:endParaRPr>
          </a:p>
          <a:p>
            <a:pPr algn="l">
              <a:defRPr sz="1800" b="0">
                <a:solidFill>
                  <a:srgbClr val="111827"/>
                </a:solidFill>
              </a:defRPr>
            </a:pPr>
            <a:r>
              <a:rPr sz="1800" b="0">
                <a:solidFill>
                  <a:srgbClr val="111827"/>
                </a:solidFill>
              </a:rPr>
              <a:t>• 再对齐结构</a:t>
            </a:r>
            <a:endParaRPr sz="1800" b="0">
              <a:solidFill>
                <a:srgbClr val="111827"/>
              </a:solidFill>
            </a:endParaRPr>
          </a:p>
          <a:p>
            <a:pPr algn="l">
              <a:defRPr sz="1800" b="0">
                <a:solidFill>
                  <a:srgbClr val="111827"/>
                </a:solidFill>
              </a:defRPr>
            </a:pPr>
            <a:r>
              <a:rPr sz="1800" b="0">
                <a:solidFill>
                  <a:srgbClr val="111827"/>
                </a:solidFill>
              </a:rPr>
              <a:t>• 最后才证明</a:t>
            </a:r>
            <a:endParaRPr sz="1800" b="0">
              <a:solidFill>
                <a:srgbClr val="111827"/>
              </a:solidFill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685800" y="6486525"/>
            <a:ext cx="3429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LeanZju D3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11125200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40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9" name="lean-link-40">
            <a:hlinkClick r:id="rId3" tooltip="D3_15_AI_Examples"/>
          </p:cNvPr>
          <p:cNvSpPr txBox="1"/>
          <p:nvPr/>
        </p:nvSpPr>
        <p:spPr>
          <a:xfrm>
            <a:off x="8858250" y="266700"/>
            <a:ext cx="2381250" cy="28575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1F6FB2"/>
            </a:solidFill>
          </a:ln>
        </p:spPr>
        <p:txBody>
          <a:bodyPr wrap="none" lIns="0" tIns="0" rIns="0" bIns="0" anchor="ctr"/>
          <a:lstStyle/>
          <a:p>
            <a:pPr algn="ctr"/>
            <a:r>
              <a:rPr lang="en-US" sz="900" b="1">
                <a:solidFill>
                  <a:srgbClr val="1F6FB2"/>
                </a:solidFill>
                <a:latin typeface="Arial"/>
                <a:hlinkClick r:id="rId3" tooltip="D3_15_AI_Examples"/>
              </a:rPr>
              <a:t>Open Lean</a:t>
            </a:r>
            <a:endParaRPr lang="en-US" sz="90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85800" y="323850"/>
            <a:ext cx="7239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F6FB2"/>
                </a:solidFill>
              </a:defRPr>
            </a:pPr>
            <a:r>
              <a:rPr sz="1200" b="1">
                <a:solidFill>
                  <a:srgbClr val="1F6FB2"/>
                </a:solidFill>
              </a:rPr>
              <a:t>问题与解决</a:t>
            </a:r>
            <a:endParaRPr sz="1200" b="1">
              <a:solidFill>
                <a:srgbClr val="1F6FB2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666750"/>
            <a:ext cx="10096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111827"/>
                </a:solidFill>
              </a:defRPr>
            </a:pPr>
            <a:r>
              <a:rPr sz="2850" b="1">
                <a:solidFill>
                  <a:srgbClr val="111827"/>
                </a:solidFill>
              </a:rPr>
              <a:t>当前瓶颈不是 Lean 检查不了，而是语义容易偏</a:t>
            </a:r>
            <a:endParaRPr sz="2850" b="1">
              <a:solidFill>
                <a:srgbClr val="111827"/>
              </a:solidFill>
            </a:endParaRPr>
          </a:p>
        </p:txBody>
      </p:sp>
      <p:graphicFrame>
        <p:nvGraphicFramePr>
          <p:cNvPr id="8" name="表格 7"/>
          <p:cNvGraphicFramePr/>
          <p:nvPr/>
        </p:nvGraphicFramePr>
        <p:xfrm>
          <a:off x="781050" y="1476375"/>
          <a:ext cx="10629900" cy="3857628"/>
        </p:xfrm>
        <a:graphic>
          <a:graphicData uri="http://schemas.openxmlformats.org/drawingml/2006/table">
            <a:tbl>
              <a:tblPr firstRow="1"/>
              <a:tblGrid>
                <a:gridCol w="2000250"/>
                <a:gridCol w="4095750"/>
                <a:gridCol w="4533900"/>
              </a:tblGrid>
              <a:tr h="642938">
                <a:tc>
                  <a:txBody>
                    <a:bodyPr/>
                    <a:lstStyle/>
                    <a:p>
                      <a:r>
                        <a:rPr sz="1350" b="1">
                          <a:solidFill>
                            <a:srgbClr val="174A7C"/>
                          </a:solidFill>
                        </a:rPr>
                        <a:t>问题</a:t>
                      </a:r>
                      <a:endParaRPr sz="1350" b="1">
                        <a:solidFill>
                          <a:srgbClr val="174A7C"/>
                        </a:solidFill>
                      </a:endParaRPr>
                    </a:p>
                  </a:txBody>
                  <a:tcPr>
                    <a:solidFill>
                      <a:srgbClr val="EEF4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1">
                          <a:solidFill>
                            <a:srgbClr val="174A7C"/>
                          </a:solidFill>
                        </a:rPr>
                        <a:t>表现</a:t>
                      </a:r>
                      <a:endParaRPr sz="1350" b="1">
                        <a:solidFill>
                          <a:srgbClr val="174A7C"/>
                        </a:solidFill>
                      </a:endParaRPr>
                    </a:p>
                  </a:txBody>
                  <a:tcPr>
                    <a:solidFill>
                      <a:srgbClr val="EEF4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1">
                          <a:solidFill>
                            <a:srgbClr val="174A7C"/>
                          </a:solidFill>
                        </a:rPr>
                        <a:t>解决动作</a:t>
                      </a:r>
                      <a:endParaRPr sz="1350" b="1">
                        <a:solidFill>
                          <a:srgbClr val="174A7C"/>
                        </a:solidFill>
                      </a:endParaRPr>
                    </a:p>
                  </a:txBody>
                  <a:tcPr>
                    <a:solidFill>
                      <a:srgbClr val="EEF4FA"/>
                    </a:solidFill>
                  </a:tcPr>
                </a:tc>
              </a:tr>
              <a:tr h="642938"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漏假设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`x / x = 1` 少 `x ≠ 0`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让 AI 先列必要假设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42938"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层级错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把 Group 命题写成 CommGroup 才成立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`#check` 定理需要的最弱结构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42938"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API 幻觉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不存在的 theorem 名字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要求 `#check` 或检索证据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42938"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过度特化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明明可泛化却写成 `ℝ`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读 Mathlib 现有定理类型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42938"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证明脆弱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长 tactic 一把梭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拆 lemma，短 proof，局部自动化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矩形 3"/>
          <p:cNvSpPr>
            <a:spLocks noGrp="1"/>
          </p:cNvSpPr>
          <p:nvPr/>
        </p:nvSpPr>
        <p:spPr>
          <a:xfrm>
            <a:off x="685800" y="6486525"/>
            <a:ext cx="3429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LeanZju D3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11125200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41</a:t>
            </a:r>
            <a:endParaRPr sz="1200" b="0">
              <a:solidFill>
                <a:srgbClr val="6B7280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85800" y="323850"/>
            <a:ext cx="7239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F6FB2"/>
                </a:solidFill>
              </a:defRPr>
            </a:pPr>
            <a:r>
              <a:rPr sz="1200" b="1">
                <a:solidFill>
                  <a:srgbClr val="1F6FB2"/>
                </a:solidFill>
              </a:rPr>
              <a:t>Kernel 与 elaborator</a:t>
            </a:r>
            <a:endParaRPr sz="1200" b="1">
              <a:solidFill>
                <a:srgbClr val="1F6FB2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666750"/>
            <a:ext cx="10096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111827"/>
                </a:solidFill>
              </a:defRPr>
            </a:pPr>
            <a:r>
              <a:rPr sz="2850" b="1">
                <a:solidFill>
                  <a:srgbClr val="111827"/>
                </a:solidFill>
              </a:rPr>
              <a:t>更深入：Lean 的可信边界</a:t>
            </a:r>
            <a:endParaRPr sz="2850" b="1">
              <a:solidFill>
                <a:srgbClr val="111827"/>
              </a:solidFill>
            </a:endParaRPr>
          </a:p>
        </p:txBody>
      </p:sp>
      <p:sp>
        <p:nvSpPr>
          <p:cNvPr id="4" name="圆角矩形 3"/>
          <p:cNvSpPr>
            <a:spLocks noGrp="1"/>
          </p:cNvSpPr>
          <p:nvPr/>
        </p:nvSpPr>
        <p:spPr>
          <a:xfrm>
            <a:off x="838200" y="1666875"/>
            <a:ext cx="4953000" cy="3333750"/>
          </a:xfrm>
          <a:prstGeom prst="roundRect">
            <a:avLst>
              <a:gd name="adj" fmla="val 1714"/>
            </a:avLst>
          </a:prstGeom>
          <a:solidFill>
            <a:srgbClr val="FFFFFF"/>
          </a:solidFill>
          <a:ln w="9525">
            <a:solidFill>
              <a:srgbClr val="D8E2EC"/>
            </a:solidFill>
            <a:prstDash val="solid"/>
          </a:ln>
        </p:spPr>
      </p:sp>
      <p:sp>
        <p:nvSpPr>
          <p:cNvPr id="5" name="圆角矩形 4"/>
          <p:cNvSpPr>
            <a:spLocks noGrp="1"/>
          </p:cNvSpPr>
          <p:nvPr/>
        </p:nvSpPr>
        <p:spPr>
          <a:xfrm>
            <a:off x="6400800" y="1666875"/>
            <a:ext cx="4953000" cy="3333750"/>
          </a:xfrm>
          <a:prstGeom prst="roundRect">
            <a:avLst>
              <a:gd name="adj" fmla="val 1714"/>
            </a:avLst>
          </a:prstGeom>
          <a:solidFill>
            <a:srgbClr val="EEF4FA"/>
          </a:solidFill>
          <a:ln w="9525">
            <a:solidFill>
              <a:srgbClr val="D8E2EC"/>
            </a:solidFill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1143000" y="1933575"/>
            <a:ext cx="4191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>
                <a:solidFill>
                  <a:srgbClr val="174A7C"/>
                </a:solidFill>
              </a:defRPr>
            </a:pPr>
            <a:r>
              <a:rPr sz="2025" b="1">
                <a:solidFill>
                  <a:srgbClr val="174A7C"/>
                </a:solidFill>
              </a:rPr>
              <a:t>Lean 会检查</a:t>
            </a:r>
            <a:endParaRPr sz="2025" b="1">
              <a:solidFill>
                <a:srgbClr val="174A7C"/>
              </a:solidFill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1162050" y="2505075"/>
            <a:ext cx="4095750" cy="2266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>
                <a:solidFill>
                  <a:srgbClr val="111827"/>
                </a:solidFill>
              </a:defRPr>
            </a:pPr>
            <a:r>
              <a:rPr sz="1725" b="0">
                <a:solidFill>
                  <a:srgbClr val="111827"/>
                </a:solidFill>
              </a:rPr>
              <a:t>• 形式化后的 theorem statement</a:t>
            </a:r>
            <a:endParaRPr sz="1725" b="0">
              <a:solidFill>
                <a:srgbClr val="111827"/>
              </a:solidFill>
            </a:endParaRPr>
          </a:p>
          <a:p>
            <a:pPr algn="l">
              <a:defRPr sz="1725" b="0">
                <a:solidFill>
                  <a:srgbClr val="111827"/>
                </a:solidFill>
              </a:defRPr>
            </a:pPr>
            <a:r>
              <a:rPr sz="1725" b="0">
                <a:solidFill>
                  <a:srgbClr val="111827"/>
                </a:solidFill>
              </a:rPr>
              <a:t>• proof term 是否具有该类型</a:t>
            </a:r>
            <a:endParaRPr sz="1725" b="0">
              <a:solidFill>
                <a:srgbClr val="111827"/>
              </a:solidFill>
            </a:endParaRPr>
          </a:p>
          <a:p>
            <a:pPr algn="l">
              <a:defRPr sz="1725" b="0">
                <a:solidFill>
                  <a:srgbClr val="111827"/>
                </a:solidFill>
              </a:defRPr>
            </a:pPr>
            <a:r>
              <a:rPr sz="1725" b="0">
                <a:solidFill>
                  <a:srgbClr val="111827"/>
                </a:solidFill>
              </a:rPr>
              <a:t>• 所有 instance 是否能被合成</a:t>
            </a:r>
            <a:endParaRPr sz="1725" b="0">
              <a:solidFill>
                <a:srgbClr val="111827"/>
              </a:solidFill>
            </a:endParaRPr>
          </a:p>
          <a:p>
            <a:pPr algn="l">
              <a:defRPr sz="1725" b="0">
                <a:solidFill>
                  <a:srgbClr val="111827"/>
                </a:solidFill>
              </a:defRPr>
            </a:pPr>
            <a:r>
              <a:rPr sz="1725" b="0">
                <a:solidFill>
                  <a:srgbClr val="111827"/>
                </a:solidFill>
              </a:rPr>
              <a:t>• 定义展开后的等式是否成立</a:t>
            </a:r>
            <a:endParaRPr sz="1725" b="0">
              <a:solidFill>
                <a:srgbClr val="111827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6705600" y="1933575"/>
            <a:ext cx="4191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>
                <a:solidFill>
                  <a:srgbClr val="227A57"/>
                </a:solidFill>
              </a:defRPr>
            </a:pPr>
            <a:r>
              <a:rPr sz="2025" b="1">
                <a:solidFill>
                  <a:srgbClr val="227A57"/>
                </a:solidFill>
              </a:rPr>
              <a:t>Lean 不会替你检查</a:t>
            </a:r>
            <a:endParaRPr sz="2025" b="1">
              <a:solidFill>
                <a:srgbClr val="227A57"/>
              </a:solidFill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6724650" y="2505075"/>
            <a:ext cx="4095750" cy="2266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>
                <a:solidFill>
                  <a:srgbClr val="111827"/>
                </a:solidFill>
              </a:defRPr>
            </a:pPr>
            <a:r>
              <a:rPr sz="1725" b="0">
                <a:solidFill>
                  <a:srgbClr val="111827"/>
                </a:solidFill>
              </a:rPr>
              <a:t>• 自然语言原意是否正确</a:t>
            </a:r>
            <a:endParaRPr sz="1725" b="0">
              <a:solidFill>
                <a:srgbClr val="111827"/>
              </a:solidFill>
            </a:endParaRPr>
          </a:p>
          <a:p>
            <a:pPr algn="l">
              <a:defRPr sz="1725" b="0">
                <a:solidFill>
                  <a:srgbClr val="111827"/>
                </a:solidFill>
              </a:defRPr>
            </a:pPr>
            <a:r>
              <a:rPr sz="1725" b="0">
                <a:solidFill>
                  <a:srgbClr val="111827"/>
                </a:solidFill>
              </a:rPr>
              <a:t>• 选择的 Mathlib 定义是否最合适</a:t>
            </a:r>
            <a:endParaRPr sz="1725" b="0">
              <a:solidFill>
                <a:srgbClr val="111827"/>
              </a:solidFill>
            </a:endParaRPr>
          </a:p>
          <a:p>
            <a:pPr algn="l">
              <a:defRPr sz="1725" b="0">
                <a:solidFill>
                  <a:srgbClr val="111827"/>
                </a:solidFill>
              </a:defRPr>
            </a:pPr>
            <a:r>
              <a:rPr sz="1725" b="0">
                <a:solidFill>
                  <a:srgbClr val="111827"/>
                </a:solidFill>
              </a:rPr>
              <a:t>• 假设是否过强或过弱</a:t>
            </a:r>
            <a:endParaRPr sz="1725" b="0">
              <a:solidFill>
                <a:srgbClr val="111827"/>
              </a:solidFill>
            </a:endParaRPr>
          </a:p>
          <a:p>
            <a:pPr algn="l">
              <a:defRPr sz="1725" b="0">
                <a:solidFill>
                  <a:srgbClr val="111827"/>
                </a:solidFill>
              </a:defRPr>
            </a:pPr>
            <a:r>
              <a:rPr sz="1725" b="0">
                <a:solidFill>
                  <a:srgbClr val="111827"/>
                </a:solidFill>
              </a:rPr>
              <a:t>• 结果是否值得作为数学定理</a:t>
            </a:r>
            <a:endParaRPr sz="1725" b="0">
              <a:solidFill>
                <a:srgbClr val="111827"/>
              </a:solidFill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685800" y="6486525"/>
            <a:ext cx="3429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LeanZju D3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11125200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42</a:t>
            </a:r>
            <a:endParaRPr sz="1200" b="0">
              <a:solidFill>
                <a:srgbClr val="6B7280"/>
              </a:solidFill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85800" y="323850"/>
            <a:ext cx="7239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F6FB2"/>
                </a:solidFill>
              </a:defRPr>
            </a:pPr>
            <a:r>
              <a:rPr sz="1200" b="1">
                <a:solidFill>
                  <a:srgbClr val="1F6FB2"/>
                </a:solidFill>
              </a:rPr>
              <a:t>组合计数</a:t>
            </a:r>
            <a:endParaRPr sz="1200" b="1">
              <a:solidFill>
                <a:srgbClr val="1F6FB2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666750"/>
            <a:ext cx="10096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111827"/>
                </a:solidFill>
              </a:defRPr>
            </a:pPr>
            <a:r>
              <a:rPr sz="2850" b="1">
                <a:solidFill>
                  <a:srgbClr val="111827"/>
                </a:solidFill>
              </a:rPr>
              <a:t>Finset 是组合计数的基本容器</a:t>
            </a:r>
            <a:endParaRPr sz="2850" b="1">
              <a:solidFill>
                <a:srgbClr val="111827"/>
              </a:solidFill>
            </a:endParaRPr>
          </a:p>
        </p:txBody>
      </p:sp>
      <p:sp>
        <p:nvSpPr>
          <p:cNvPr id="4" name="圆角矩形 3"/>
          <p:cNvSpPr>
            <a:spLocks noGrp="1"/>
          </p:cNvSpPr>
          <p:nvPr/>
        </p:nvSpPr>
        <p:spPr>
          <a:xfrm>
            <a:off x="838200" y="1666875"/>
            <a:ext cx="4953000" cy="3333750"/>
          </a:xfrm>
          <a:prstGeom prst="roundRect">
            <a:avLst>
              <a:gd name="adj" fmla="val 1714"/>
            </a:avLst>
          </a:prstGeom>
          <a:solidFill>
            <a:srgbClr val="FFFFFF"/>
          </a:solidFill>
          <a:ln w="9525">
            <a:solidFill>
              <a:srgbClr val="D8E2EC"/>
            </a:solidFill>
            <a:prstDash val="solid"/>
          </a:ln>
        </p:spPr>
      </p:sp>
      <p:sp>
        <p:nvSpPr>
          <p:cNvPr id="5" name="圆角矩形 4"/>
          <p:cNvSpPr>
            <a:spLocks noGrp="1"/>
          </p:cNvSpPr>
          <p:nvPr/>
        </p:nvSpPr>
        <p:spPr>
          <a:xfrm>
            <a:off x="6400800" y="1666875"/>
            <a:ext cx="4953000" cy="3333750"/>
          </a:xfrm>
          <a:prstGeom prst="roundRect">
            <a:avLst>
              <a:gd name="adj" fmla="val 1714"/>
            </a:avLst>
          </a:prstGeom>
          <a:solidFill>
            <a:srgbClr val="EEF4FA"/>
          </a:solidFill>
          <a:ln w="9525">
            <a:solidFill>
              <a:srgbClr val="D8E2EC"/>
            </a:solidFill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1143000" y="1933575"/>
            <a:ext cx="4191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>
                <a:solidFill>
                  <a:srgbClr val="174A7C"/>
                </a:solidFill>
              </a:defRPr>
            </a:pPr>
            <a:r>
              <a:rPr sz="2025" b="1">
                <a:solidFill>
                  <a:srgbClr val="174A7C"/>
                </a:solidFill>
              </a:rPr>
              <a:t>Finset α</a:t>
            </a:r>
            <a:endParaRPr sz="2025" b="1">
              <a:solidFill>
                <a:srgbClr val="174A7C"/>
              </a:solidFill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1162050" y="2505075"/>
            <a:ext cx="4095750" cy="2266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>
                <a:solidFill>
                  <a:srgbClr val="111827"/>
                </a:solidFill>
              </a:defRPr>
            </a:pPr>
            <a:r>
              <a:rPr sz="1725" b="0">
                <a:solidFill>
                  <a:srgbClr val="111827"/>
                </a:solidFill>
              </a:rPr>
              <a:t>• 有限、无重复的元素集合</a:t>
            </a:r>
            <a:endParaRPr sz="1725" b="0">
              <a:solidFill>
                <a:srgbClr val="111827"/>
              </a:solidFill>
            </a:endParaRPr>
          </a:p>
          <a:p>
            <a:pPr algn="l">
              <a:defRPr sz="1725" b="0">
                <a:solidFill>
                  <a:srgbClr val="111827"/>
                </a:solidFill>
              </a:defRPr>
            </a:pPr>
            <a:r>
              <a:rPr sz="1725" b="0">
                <a:solidFill>
                  <a:srgbClr val="111827"/>
                </a:solidFill>
              </a:rPr>
              <a:t>• `card` 表示基数</a:t>
            </a:r>
            <a:endParaRPr sz="1725" b="0">
              <a:solidFill>
                <a:srgbClr val="111827"/>
              </a:solidFill>
            </a:endParaRPr>
          </a:p>
          <a:p>
            <a:pPr algn="l">
              <a:defRPr sz="1725" b="0">
                <a:solidFill>
                  <a:srgbClr val="111827"/>
                </a:solidFill>
              </a:defRPr>
            </a:pPr>
            <a:r>
              <a:rPr sz="1725" b="0">
                <a:solidFill>
                  <a:srgbClr val="111827"/>
                </a:solidFill>
              </a:rPr>
              <a:t>• `range n` 是 `0, ..., n-1`</a:t>
            </a:r>
            <a:endParaRPr sz="1725" b="0">
              <a:solidFill>
                <a:srgbClr val="111827"/>
              </a:solidFill>
            </a:endParaRPr>
          </a:p>
          <a:p>
            <a:pPr algn="l">
              <a:defRPr sz="1725" b="0">
                <a:solidFill>
                  <a:srgbClr val="111827"/>
                </a:solidFill>
              </a:defRPr>
            </a:pPr>
            <a:r>
              <a:rPr sz="1725" b="0">
                <a:solidFill>
                  <a:srgbClr val="111827"/>
                </a:solidFill>
              </a:rPr>
              <a:t>• `filter` 表示按条件筛选</a:t>
            </a:r>
            <a:endParaRPr sz="1725" b="0">
              <a:solidFill>
                <a:srgbClr val="111827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6705600" y="1933575"/>
            <a:ext cx="4191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>
                <a:solidFill>
                  <a:srgbClr val="227A57"/>
                </a:solidFill>
              </a:defRPr>
            </a:pPr>
            <a:r>
              <a:rPr sz="2025" b="1">
                <a:solidFill>
                  <a:srgbClr val="227A57"/>
                </a:solidFill>
              </a:rPr>
              <a:t>证明习惯</a:t>
            </a:r>
            <a:endParaRPr sz="2025" b="1">
              <a:solidFill>
                <a:srgbClr val="227A57"/>
              </a:solidFill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6724650" y="2505075"/>
            <a:ext cx="4095750" cy="2266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>
                <a:solidFill>
                  <a:srgbClr val="111827"/>
                </a:solidFill>
              </a:defRPr>
            </a:pPr>
            <a:r>
              <a:rPr sz="1725" b="0">
                <a:solidFill>
                  <a:srgbClr val="111827"/>
                </a:solidFill>
              </a:rPr>
              <a:t>• `#check Finset.card_range`</a:t>
            </a:r>
            <a:endParaRPr sz="1725" b="0">
              <a:solidFill>
                <a:srgbClr val="111827"/>
              </a:solidFill>
            </a:endParaRPr>
          </a:p>
          <a:p>
            <a:pPr algn="l">
              <a:defRPr sz="1725" b="0">
                <a:solidFill>
                  <a:srgbClr val="111827"/>
                </a:solidFill>
              </a:defRPr>
            </a:pPr>
            <a:r>
              <a:rPr sz="1725" b="0">
                <a:solidFill>
                  <a:srgbClr val="111827"/>
                </a:solidFill>
              </a:rPr>
              <a:t>• `simp` 处理简单计数</a:t>
            </a:r>
            <a:endParaRPr sz="1725" b="0">
              <a:solidFill>
                <a:srgbClr val="111827"/>
              </a:solidFill>
            </a:endParaRPr>
          </a:p>
          <a:p>
            <a:pPr algn="l">
              <a:defRPr sz="1725" b="0">
                <a:solidFill>
                  <a:srgbClr val="111827"/>
                </a:solidFill>
              </a:defRPr>
            </a:pPr>
            <a:r>
              <a:rPr sz="1725" b="0">
                <a:solidFill>
                  <a:srgbClr val="111827"/>
                </a:solidFill>
              </a:rPr>
              <a:t>• `native_decide` 处理小枚举</a:t>
            </a:r>
            <a:endParaRPr sz="1725" b="0">
              <a:solidFill>
                <a:srgbClr val="111827"/>
              </a:solidFill>
            </a:endParaRPr>
          </a:p>
          <a:p>
            <a:pPr algn="l">
              <a:defRPr sz="1725" b="0">
                <a:solidFill>
                  <a:srgbClr val="111827"/>
                </a:solidFill>
              </a:defRPr>
            </a:pPr>
            <a:r>
              <a:rPr sz="1725" b="0">
                <a:solidFill>
                  <a:srgbClr val="111827"/>
                </a:solidFill>
              </a:rPr>
              <a:t>• `sum_range_succ` 拆最后一项</a:t>
            </a:r>
            <a:endParaRPr sz="1725" b="0">
              <a:solidFill>
                <a:srgbClr val="111827"/>
              </a:solidFill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685800" y="6486525"/>
            <a:ext cx="3429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LeanZju D3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11125200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43</a:t>
            </a:r>
            <a:endParaRPr sz="1200" b="0">
              <a:solidFill>
                <a:srgbClr val="6B7280"/>
              </a:solidFill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85800" y="323850"/>
            <a:ext cx="7239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F6FB2"/>
                </a:solidFill>
              </a:defRPr>
            </a:pPr>
            <a:r>
              <a:rPr sz="1200" b="1">
                <a:solidFill>
                  <a:srgbClr val="1F6FB2"/>
                </a:solidFill>
              </a:rPr>
              <a:t>可运行例子</a:t>
            </a:r>
            <a:endParaRPr sz="1200" b="1">
              <a:solidFill>
                <a:srgbClr val="1F6FB2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666750"/>
            <a:ext cx="10096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111827"/>
                </a:solidFill>
              </a:defRPr>
            </a:pPr>
            <a:r>
              <a:rPr sz="2850" b="1">
                <a:solidFill>
                  <a:srgbClr val="111827"/>
                </a:solidFill>
              </a:rPr>
              <a:t>Finset 小定理：基数、筛选和求和</a:t>
            </a:r>
            <a:endParaRPr sz="2850" b="1">
              <a:solidFill>
                <a:srgbClr val="111827"/>
              </a:solidFill>
            </a:endParaRPr>
          </a:p>
        </p:txBody>
      </p:sp>
      <p:sp>
        <p:nvSpPr>
          <p:cNvPr id="4" name="圆角矩形 3"/>
          <p:cNvSpPr>
            <a:spLocks noGrp="1"/>
          </p:cNvSpPr>
          <p:nvPr/>
        </p:nvSpPr>
        <p:spPr>
          <a:xfrm>
            <a:off x="742950" y="1314450"/>
            <a:ext cx="7524750" cy="4333875"/>
          </a:xfrm>
          <a:prstGeom prst="roundRect">
            <a:avLst>
              <a:gd name="adj" fmla="val 879"/>
            </a:avLst>
          </a:prstGeom>
          <a:solidFill>
            <a:srgbClr val="F6F8FB"/>
          </a:solidFill>
          <a:ln w="9525">
            <a:solidFill>
              <a:srgbClr val="C9D6E3"/>
            </a:solidFill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914400" y="1447800"/>
            <a:ext cx="7181850" cy="406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open BigOperators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open Finset</a:t>
            </a:r>
            <a:endParaRPr sz="1200" b="0">
              <a:solidFill>
                <a:srgbClr val="334155"/>
              </a:solidFill>
            </a:endParaRPr>
          </a:p>
          <a:p>
            <a:endParaRPr sz="1200"/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#check Finset.card_range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#check Finset.filter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#check Finset.sum_range_succ</a:t>
            </a:r>
            <a:endParaRPr sz="1200" b="0">
              <a:solidFill>
                <a:srgbClr val="334155"/>
              </a:solidFill>
            </a:endParaRPr>
          </a:p>
          <a:p>
            <a:endParaRPr sz="1200"/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example : (Finset.range 5).card = 5 := by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exact Finset.card_range 5</a:t>
            </a:r>
            <a:endParaRPr sz="1200" b="0">
              <a:solidFill>
                <a:srgbClr val="334155"/>
              </a:solidFill>
            </a:endParaRPr>
          </a:p>
          <a:p>
            <a:endParaRPr sz="1200"/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example :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  ((Finset.range 6).filter fun n =&gt; n % 2 = 0).card = 3 := by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native_decide</a:t>
            </a:r>
            <a:endParaRPr sz="1200" b="0">
              <a:solidFill>
                <a:srgbClr val="334155"/>
              </a:solidFill>
            </a:endParaRPr>
          </a:p>
          <a:p>
            <a:endParaRPr sz="1200"/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example (n : Nat) :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  ∑ _i ∈ Finset.range (n + 1), (1 : Nat) = n + 1 := by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simp</a:t>
            </a:r>
            <a:endParaRPr sz="1200" b="0">
              <a:solidFill>
                <a:srgbClr val="334155"/>
              </a:solidFill>
            </a:endParaRPr>
          </a:p>
        </p:txBody>
      </p:sp>
      <p:sp>
        <p:nvSpPr>
          <p:cNvPr id="6" name="圆角矩形 5"/>
          <p:cNvSpPr>
            <a:spLocks noGrp="1"/>
          </p:cNvSpPr>
          <p:nvPr/>
        </p:nvSpPr>
        <p:spPr>
          <a:xfrm>
            <a:off x="8572500" y="1809750"/>
            <a:ext cx="2667000" cy="2381250"/>
          </a:xfrm>
          <a:prstGeom prst="roundRect">
            <a:avLst>
              <a:gd name="adj" fmla="val 2400"/>
            </a:avLst>
          </a:prstGeom>
          <a:solidFill>
            <a:srgbClr val="FFFFFF"/>
          </a:solidFill>
          <a:ln w="9525">
            <a:solidFill>
              <a:srgbClr val="D8E2EC"/>
            </a:solidFill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8858250" y="2114550"/>
            <a:ext cx="2095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227A57"/>
                </a:solidFill>
              </a:defRPr>
            </a:pPr>
            <a:r>
              <a:rPr sz="1875" b="1">
                <a:solidFill>
                  <a:srgbClr val="227A57"/>
                </a:solidFill>
              </a:rPr>
              <a:t>讲法</a:t>
            </a:r>
            <a:endParaRPr sz="1875" b="1">
              <a:solidFill>
                <a:srgbClr val="227A57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8858250" y="2667000"/>
            <a:ext cx="2095500" cy="1238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>
                <a:solidFill>
                  <a:srgbClr val="111827"/>
                </a:solidFill>
              </a:defRPr>
            </a:pPr>
            <a:r>
              <a:rPr sz="1500" b="0">
                <a:solidFill>
                  <a:srgbClr val="111827"/>
                </a:solidFill>
              </a:rPr>
              <a:t>• 先查 API</a:t>
            </a:r>
            <a:endParaRPr sz="1500" b="0">
              <a:solidFill>
                <a:srgbClr val="111827"/>
              </a:solidFill>
            </a:endParaRPr>
          </a:p>
          <a:p>
            <a:pPr algn="l">
              <a:defRPr sz="1500" b="0">
                <a:solidFill>
                  <a:srgbClr val="111827"/>
                </a:solidFill>
              </a:defRPr>
            </a:pPr>
            <a:r>
              <a:rPr sz="1500" b="0">
                <a:solidFill>
                  <a:srgbClr val="111827"/>
                </a:solidFill>
              </a:rPr>
              <a:t>• 小枚举用计算关闭</a:t>
            </a:r>
            <a:endParaRPr sz="1500" b="0">
              <a:solidFill>
                <a:srgbClr val="111827"/>
              </a:solidFill>
            </a:endParaRPr>
          </a:p>
          <a:p>
            <a:pPr algn="l">
              <a:defRPr sz="1500" b="0">
                <a:solidFill>
                  <a:srgbClr val="111827"/>
                </a:solidFill>
              </a:defRPr>
            </a:pPr>
            <a:r>
              <a:rPr sz="1500" b="0">
                <a:solidFill>
                  <a:srgbClr val="111827"/>
                </a:solidFill>
              </a:rPr>
              <a:t>• 求和先看范围</a:t>
            </a:r>
            <a:endParaRPr sz="1500" b="0">
              <a:solidFill>
                <a:srgbClr val="111827"/>
              </a:solidFill>
            </a:endParaRPr>
          </a:p>
          <a:p>
            <a:pPr algn="l">
              <a:defRPr sz="1500" b="0">
                <a:solidFill>
                  <a:srgbClr val="111827"/>
                </a:solidFill>
              </a:defRPr>
            </a:pPr>
            <a:r>
              <a:rPr sz="1500" b="0">
                <a:solidFill>
                  <a:srgbClr val="111827"/>
                </a:solidFill>
              </a:rPr>
              <a:t>• 复杂计数再做归纳</a:t>
            </a:r>
            <a:endParaRPr sz="1500" b="0">
              <a:solidFill>
                <a:srgbClr val="111827"/>
              </a:solidFill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685800" y="6486525"/>
            <a:ext cx="3429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LeanZju D3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11125200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44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1" name="lean-link-44">
            <a:hlinkClick r:id="rId3" tooltip="D3_14_Finset_SimpleGraph"/>
          </p:cNvPr>
          <p:cNvSpPr txBox="1"/>
          <p:nvPr/>
        </p:nvSpPr>
        <p:spPr>
          <a:xfrm>
            <a:off x="8858250" y="266700"/>
            <a:ext cx="2381250" cy="28575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1F6FB2"/>
            </a:solidFill>
          </a:ln>
        </p:spPr>
        <p:txBody>
          <a:bodyPr wrap="none" lIns="0" tIns="0" rIns="0" bIns="0" anchor="ctr"/>
          <a:lstStyle/>
          <a:p>
            <a:pPr algn="ctr"/>
            <a:r>
              <a:rPr lang="en-US" sz="900" b="1">
                <a:solidFill>
                  <a:srgbClr val="1F6FB2"/>
                </a:solidFill>
                <a:latin typeface="Arial"/>
                <a:hlinkClick r:id="rId3" tooltip="D3_14_Finset_SimpleGraph"/>
              </a:rPr>
              <a:t>Open Lean</a:t>
            </a:r>
            <a:endParaRPr lang="en-US" sz="90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85800" y="323850"/>
            <a:ext cx="7239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F6FB2"/>
                </a:solidFill>
              </a:defRPr>
            </a:pPr>
            <a:r>
              <a:rPr sz="1200" b="1">
                <a:solidFill>
                  <a:srgbClr val="1F6FB2"/>
                </a:solidFill>
              </a:rPr>
              <a:t>计数证明</a:t>
            </a:r>
            <a:endParaRPr sz="1200" b="1">
              <a:solidFill>
                <a:srgbClr val="1F6FB2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666750"/>
            <a:ext cx="10096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111827"/>
                </a:solidFill>
              </a:defRPr>
            </a:pPr>
            <a:r>
              <a:rPr sz="2850" b="1">
                <a:solidFill>
                  <a:srgbClr val="111827"/>
                </a:solidFill>
              </a:rPr>
              <a:t>Finset 小定理：前 n 项求和用归纳拆最后一项</a:t>
            </a:r>
            <a:endParaRPr sz="2850" b="1">
              <a:solidFill>
                <a:srgbClr val="111827"/>
              </a:solidFill>
            </a:endParaRPr>
          </a:p>
        </p:txBody>
      </p:sp>
      <p:sp>
        <p:nvSpPr>
          <p:cNvPr id="4" name="圆角矩形 3"/>
          <p:cNvSpPr>
            <a:spLocks noGrp="1"/>
          </p:cNvSpPr>
          <p:nvPr/>
        </p:nvSpPr>
        <p:spPr>
          <a:xfrm>
            <a:off x="723900" y="1333500"/>
            <a:ext cx="7667625" cy="4095750"/>
          </a:xfrm>
          <a:prstGeom prst="roundRect">
            <a:avLst>
              <a:gd name="adj" fmla="val 930"/>
            </a:avLst>
          </a:prstGeom>
          <a:solidFill>
            <a:srgbClr val="F6F8FB"/>
          </a:solidFill>
          <a:ln w="9525">
            <a:solidFill>
              <a:srgbClr val="C9D6E3"/>
            </a:solidFill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895350" y="1466850"/>
            <a:ext cx="7324725" cy="3829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theorem sum_id (n : Nat) :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  ∑ i ∈ Finset.range (n + 1), i = n * (n + 1) / 2 := by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symm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apply Nat.div_eq_of_eq_mul_right (by norm_num : 0 &lt; 2)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induction n with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| zero =&gt;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    simp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| succ n ih =&gt;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    rw [Finset.sum_range_succ, mul_add 2, ← ih]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    ring</a:t>
            </a:r>
            <a:endParaRPr sz="1200" b="0">
              <a:solidFill>
                <a:srgbClr val="334155"/>
              </a:solidFill>
            </a:endParaRPr>
          </a:p>
          <a:p>
            <a:endParaRPr sz="1200"/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example : ∑ i ∈ Finset.range 5, i = 10 := by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norm_num [sum_id]</a:t>
            </a:r>
            <a:endParaRPr sz="1200" b="0">
              <a:solidFill>
                <a:srgbClr val="334155"/>
              </a:solidFill>
            </a:endParaRPr>
          </a:p>
        </p:txBody>
      </p:sp>
      <p:sp>
        <p:nvSpPr>
          <p:cNvPr id="6" name="圆角矩形 5"/>
          <p:cNvSpPr>
            <a:spLocks noGrp="1"/>
          </p:cNvSpPr>
          <p:nvPr/>
        </p:nvSpPr>
        <p:spPr>
          <a:xfrm>
            <a:off x="8667750" y="1571625"/>
            <a:ext cx="2571750" cy="304800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9525">
            <a:solidFill>
              <a:srgbClr val="D8E2EC"/>
            </a:solidFill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8934450" y="1885950"/>
            <a:ext cx="2000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227A57"/>
                </a:solidFill>
              </a:defRPr>
            </a:pPr>
            <a:r>
              <a:rPr sz="1875" b="1">
                <a:solidFill>
                  <a:srgbClr val="227A57"/>
                </a:solidFill>
              </a:rPr>
              <a:t>证明节奏</a:t>
            </a:r>
            <a:endParaRPr sz="1875" b="1">
              <a:solidFill>
                <a:srgbClr val="227A57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8934450" y="2428875"/>
            <a:ext cx="2000250" cy="1476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0">
                <a:solidFill>
                  <a:srgbClr val="111827"/>
                </a:solidFill>
              </a:defRPr>
            </a:pPr>
            <a:r>
              <a:rPr sz="1425" b="0">
                <a:solidFill>
                  <a:srgbClr val="111827"/>
                </a:solidFill>
              </a:rPr>
              <a:t>1. `sum_range_succ` 拆项</a:t>
            </a:r>
            <a:endParaRPr sz="1425" b="0">
              <a:solidFill>
                <a:srgbClr val="111827"/>
              </a:solidFill>
            </a:endParaRPr>
          </a:p>
          <a:p>
            <a:pPr algn="l">
              <a:defRPr sz="1425" b="0">
                <a:solidFill>
                  <a:srgbClr val="111827"/>
                </a:solidFill>
              </a:defRPr>
            </a:pPr>
            <a:r>
              <a:rPr sz="1425" b="0">
                <a:solidFill>
                  <a:srgbClr val="111827"/>
                </a:solidFill>
              </a:rPr>
              <a:t>2. 归纳假设替换旧和</a:t>
            </a:r>
            <a:endParaRPr sz="1425" b="0">
              <a:solidFill>
                <a:srgbClr val="111827"/>
              </a:solidFill>
            </a:endParaRPr>
          </a:p>
          <a:p>
            <a:pPr algn="l">
              <a:defRPr sz="1425" b="0">
                <a:solidFill>
                  <a:srgbClr val="111827"/>
                </a:solidFill>
              </a:defRPr>
            </a:pPr>
            <a:r>
              <a:rPr sz="1425" b="0">
                <a:solidFill>
                  <a:srgbClr val="111827"/>
                </a:solidFill>
              </a:rPr>
              <a:t>3. `ring` 做代数整理</a:t>
            </a:r>
            <a:endParaRPr sz="1425" b="0">
              <a:solidFill>
                <a:srgbClr val="111827"/>
              </a:solidFill>
            </a:endParaRPr>
          </a:p>
          <a:p>
            <a:pPr algn="l">
              <a:defRPr sz="1425" b="0">
                <a:solidFill>
                  <a:srgbClr val="111827"/>
                </a:solidFill>
              </a:defRPr>
            </a:pPr>
            <a:r>
              <a:rPr sz="1425" b="0">
                <a:solidFill>
                  <a:srgbClr val="111827"/>
                </a:solidFill>
              </a:rPr>
              <a:t>4. `norm_num` 跑具体值</a:t>
            </a:r>
            <a:endParaRPr sz="1425" b="0">
              <a:solidFill>
                <a:srgbClr val="111827"/>
              </a:solidFill>
            </a:endParaRPr>
          </a:p>
        </p:txBody>
      </p:sp>
      <p:sp>
        <p:nvSpPr>
          <p:cNvPr id="9" name="圆角矩形 8"/>
          <p:cNvSpPr>
            <a:spLocks noGrp="1"/>
          </p:cNvSpPr>
          <p:nvPr/>
        </p:nvSpPr>
        <p:spPr>
          <a:xfrm>
            <a:off x="1143000" y="5619750"/>
            <a:ext cx="9906000" cy="419100"/>
          </a:xfrm>
          <a:prstGeom prst="roundRect">
            <a:avLst>
              <a:gd name="adj" fmla="val 13636"/>
            </a:avLst>
          </a:prstGeom>
          <a:solidFill>
            <a:srgbClr val="EAF6EF"/>
          </a:solidFill>
          <a:ln w="9525">
            <a:solidFill>
              <a:srgbClr val="D8E2EC"/>
            </a:solidFill>
            <a:prstDash val="solid"/>
          </a:ln>
        </p:spPr>
      </p:sp>
      <p:sp>
        <p:nvSpPr>
          <p:cNvPr id="10" name="矩形 9"/>
          <p:cNvSpPr>
            <a:spLocks noGrp="1"/>
          </p:cNvSpPr>
          <p:nvPr/>
        </p:nvSpPr>
        <p:spPr>
          <a:xfrm>
            <a:off x="1428750" y="5715000"/>
            <a:ext cx="9334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227A57"/>
                </a:solidFill>
              </a:defRPr>
            </a:pPr>
            <a:r>
              <a:rPr sz="1500" b="1">
                <a:solidFill>
                  <a:srgbClr val="227A57"/>
                </a:solidFill>
              </a:rPr>
              <a:t>组合计数里常见套路：有限和的结构由 `Finset` 管，代数整理交给 tactic。</a:t>
            </a:r>
            <a:endParaRPr sz="1500" b="1">
              <a:solidFill>
                <a:srgbClr val="227A57"/>
              </a:solidFill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685800" y="6486525"/>
            <a:ext cx="3429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LeanZju D3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11125200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45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3" name="lean-link-45">
            <a:hlinkClick r:id="rId3" tooltip="D3_14_Finset_SimpleGraph"/>
          </p:cNvPr>
          <p:cNvSpPr txBox="1"/>
          <p:nvPr/>
        </p:nvSpPr>
        <p:spPr>
          <a:xfrm>
            <a:off x="8858250" y="266700"/>
            <a:ext cx="2381250" cy="28575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1F6FB2"/>
            </a:solidFill>
          </a:ln>
        </p:spPr>
        <p:txBody>
          <a:bodyPr wrap="none" lIns="0" tIns="0" rIns="0" bIns="0" anchor="ctr"/>
          <a:lstStyle/>
          <a:p>
            <a:pPr algn="ctr"/>
            <a:r>
              <a:rPr lang="en-US" sz="900" b="1">
                <a:solidFill>
                  <a:srgbClr val="1F6FB2"/>
                </a:solidFill>
                <a:latin typeface="Arial"/>
                <a:hlinkClick r:id="rId3" tooltip="D3_14_Finset_SimpleGraph"/>
              </a:rPr>
              <a:t>Open Lean</a:t>
            </a:r>
            <a:endParaRPr lang="en-US" sz="90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85800" y="323850"/>
            <a:ext cx="7239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F6FB2"/>
                </a:solidFill>
              </a:defRPr>
            </a:pPr>
            <a:r>
              <a:rPr sz="1200" b="1">
                <a:solidFill>
                  <a:srgbClr val="1F6FB2"/>
                </a:solidFill>
              </a:rPr>
              <a:t>图论入口</a:t>
            </a:r>
            <a:endParaRPr sz="1200" b="1">
              <a:solidFill>
                <a:srgbClr val="1F6FB2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666750"/>
            <a:ext cx="10096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111827"/>
                </a:solidFill>
              </a:defRPr>
            </a:pPr>
            <a:r>
              <a:rPr sz="2850" b="1">
                <a:solidFill>
                  <a:srgbClr val="111827"/>
                </a:solidFill>
              </a:rPr>
              <a:t>SimpleGraph = 顶点类型 + 邻接命题</a:t>
            </a:r>
            <a:endParaRPr sz="2850" b="1">
              <a:solidFill>
                <a:srgbClr val="111827"/>
              </a:solidFill>
            </a:endParaRPr>
          </a:p>
        </p:txBody>
      </p:sp>
      <p:graphicFrame>
        <p:nvGraphicFramePr>
          <p:cNvPr id="10" name="表格 9"/>
          <p:cNvGraphicFramePr/>
          <p:nvPr/>
        </p:nvGraphicFramePr>
        <p:xfrm>
          <a:off x="781050" y="1476375"/>
          <a:ext cx="10629900" cy="3619500"/>
        </p:xfrm>
        <a:graphic>
          <a:graphicData uri="http://schemas.openxmlformats.org/drawingml/2006/table">
            <a:tbl>
              <a:tblPr firstRow="1"/>
              <a:tblGrid>
                <a:gridCol w="2000250"/>
                <a:gridCol w="3143250"/>
                <a:gridCol w="5486400"/>
              </a:tblGrid>
              <a:tr h="603250">
                <a:tc>
                  <a:txBody>
                    <a:bodyPr/>
                    <a:lstStyle/>
                    <a:p>
                      <a:r>
                        <a:rPr sz="1425" b="1">
                          <a:solidFill>
                            <a:srgbClr val="174A7C"/>
                          </a:solidFill>
                        </a:rPr>
                        <a:t>对象</a:t>
                      </a:r>
                      <a:endParaRPr sz="1425" b="1">
                        <a:solidFill>
                          <a:srgbClr val="174A7C"/>
                        </a:solidFill>
                      </a:endParaRPr>
                    </a:p>
                  </a:txBody>
                  <a:tcPr>
                    <a:solidFill>
                      <a:srgbClr val="EEF4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25" b="1">
                          <a:solidFill>
                            <a:srgbClr val="174A7C"/>
                          </a:solidFill>
                        </a:rPr>
                        <a:t>Lean 形态</a:t>
                      </a:r>
                      <a:endParaRPr sz="1425" b="1">
                        <a:solidFill>
                          <a:srgbClr val="174A7C"/>
                        </a:solidFill>
                      </a:endParaRPr>
                    </a:p>
                  </a:txBody>
                  <a:tcPr>
                    <a:solidFill>
                      <a:srgbClr val="EEF4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25" b="1">
                          <a:solidFill>
                            <a:srgbClr val="174A7C"/>
                          </a:solidFill>
                        </a:rPr>
                        <a:t>读法</a:t>
                      </a:r>
                      <a:endParaRPr sz="1425" b="1">
                        <a:solidFill>
                          <a:srgbClr val="174A7C"/>
                        </a:solidFill>
                      </a:endParaRPr>
                    </a:p>
                  </a:txBody>
                  <a:tcPr>
                    <a:solidFill>
                      <a:srgbClr val="EEF4FA"/>
                    </a:solidFill>
                  </a:tcPr>
                </a:tc>
              </a:tr>
              <a:tr h="603250">
                <a:tc>
                  <a:txBody>
                    <a:bodyPr/>
                    <a:lstStyle/>
                    <a:p>
                      <a:r>
                        <a:rPr sz="1425">
                          <a:solidFill>
                            <a:srgbClr val="111827"/>
                          </a:solidFill>
                        </a:rPr>
                        <a:t>图</a:t>
                      </a:r>
                      <a:endParaRPr sz="1425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25">
                          <a:solidFill>
                            <a:srgbClr val="111827"/>
                          </a:solidFill>
                        </a:rPr>
                        <a:t>`G : SimpleGraph V`</a:t>
                      </a:r>
                      <a:endParaRPr sz="1425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25">
                          <a:solidFill>
                            <a:srgbClr val="111827"/>
                          </a:solidFill>
                        </a:rPr>
                        <a:t>`V` 是顶点类型</a:t>
                      </a:r>
                      <a:endParaRPr sz="1425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03250">
                <a:tc>
                  <a:txBody>
                    <a:bodyPr/>
                    <a:lstStyle/>
                    <a:p>
                      <a:r>
                        <a:rPr sz="1425">
                          <a:solidFill>
                            <a:srgbClr val="111827"/>
                          </a:solidFill>
                        </a:rPr>
                        <a:t>边</a:t>
                      </a:r>
                      <a:endParaRPr sz="1425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25">
                          <a:solidFill>
                            <a:srgbClr val="111827"/>
                          </a:solidFill>
                        </a:rPr>
                        <a:t>`G.Adj u v`</a:t>
                      </a:r>
                      <a:endParaRPr sz="1425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25">
                          <a:solidFill>
                            <a:srgbClr val="111827"/>
                          </a:solidFill>
                        </a:rPr>
                        <a:t>`u` 和 `v` 相邻</a:t>
                      </a:r>
                      <a:endParaRPr sz="1425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03250">
                <a:tc>
                  <a:txBody>
                    <a:bodyPr/>
                    <a:lstStyle/>
                    <a:p>
                      <a:r>
                        <a:rPr sz="1425">
                          <a:solidFill>
                            <a:srgbClr val="111827"/>
                          </a:solidFill>
                        </a:rPr>
                        <a:t>无向性</a:t>
                      </a:r>
                      <a:endParaRPr sz="1425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25">
                          <a:solidFill>
                            <a:srgbClr val="111827"/>
                          </a:solidFill>
                        </a:rPr>
                        <a:t>`symm` 字段</a:t>
                      </a:r>
                      <a:endParaRPr sz="1425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25">
                          <a:solidFill>
                            <a:srgbClr val="111827"/>
                          </a:solidFill>
                        </a:rPr>
                        <a:t>邻接关系对称</a:t>
                      </a:r>
                      <a:endParaRPr sz="1425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03250">
                <a:tc>
                  <a:txBody>
                    <a:bodyPr/>
                    <a:lstStyle/>
                    <a:p>
                      <a:r>
                        <a:rPr sz="1425">
                          <a:solidFill>
                            <a:srgbClr val="111827"/>
                          </a:solidFill>
                        </a:rPr>
                        <a:t>无自环</a:t>
                      </a:r>
                      <a:endParaRPr sz="1425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25">
                          <a:solidFill>
                            <a:srgbClr val="111827"/>
                          </a:solidFill>
                        </a:rPr>
                        <a:t>`loopless` 字段</a:t>
                      </a:r>
                      <a:endParaRPr sz="1425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25">
                          <a:solidFill>
                            <a:srgbClr val="111827"/>
                          </a:solidFill>
                        </a:rPr>
                        <a:t>没有 `G.Adj v v`</a:t>
                      </a:r>
                      <a:endParaRPr sz="1425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03250">
                <a:tc>
                  <a:txBody>
                    <a:bodyPr/>
                    <a:lstStyle/>
                    <a:p>
                      <a:r>
                        <a:rPr sz="1425">
                          <a:solidFill>
                            <a:srgbClr val="111827"/>
                          </a:solidFill>
                        </a:rPr>
                        <a:t>有限小图</a:t>
                      </a:r>
                      <a:endParaRPr sz="1425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25">
                          <a:solidFill>
                            <a:srgbClr val="111827"/>
                          </a:solidFill>
                        </a:rPr>
                        <a:t>`V = Fin n`</a:t>
                      </a:r>
                      <a:endParaRPr sz="1425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25">
                          <a:solidFill>
                            <a:srgbClr val="111827"/>
                          </a:solidFill>
                        </a:rPr>
                        <a:t>可以用 `fin_cases` 枚举</a:t>
                      </a:r>
                      <a:endParaRPr sz="1425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圆角矩形 3"/>
          <p:cNvSpPr>
            <a:spLocks noGrp="1"/>
          </p:cNvSpPr>
          <p:nvPr/>
        </p:nvSpPr>
        <p:spPr>
          <a:xfrm>
            <a:off x="1428750" y="5429250"/>
            <a:ext cx="9334500" cy="514350"/>
          </a:xfrm>
          <a:prstGeom prst="roundRect">
            <a:avLst>
              <a:gd name="adj" fmla="val 11111"/>
            </a:avLst>
          </a:prstGeom>
          <a:solidFill>
            <a:srgbClr val="EAF6EF"/>
          </a:solidFill>
          <a:ln w="9525">
            <a:solidFill>
              <a:srgbClr val="D8E2EC"/>
            </a:solidFill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1714500" y="5581650"/>
            <a:ext cx="876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>
                <a:solidFill>
                  <a:srgbClr val="227A57"/>
                </a:solidFill>
              </a:defRPr>
            </a:pPr>
            <a:r>
              <a:rPr sz="1575" b="1">
                <a:solidFill>
                  <a:srgbClr val="227A57"/>
                </a:solidFill>
              </a:rPr>
              <a:t>图论形式化的第一步不是画图，而是明确顶点类型和邻接谓词。</a:t>
            </a:r>
            <a:endParaRPr sz="1575" b="1">
              <a:solidFill>
                <a:srgbClr val="227A57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685800" y="6486525"/>
            <a:ext cx="3429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LeanZju D3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11125200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46</a:t>
            </a:r>
            <a:endParaRPr sz="1200" b="0">
              <a:solidFill>
                <a:srgbClr val="6B7280"/>
              </a:solidFill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85800" y="323850"/>
            <a:ext cx="7239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F6FB2"/>
                </a:solidFill>
              </a:defRPr>
            </a:pPr>
            <a:r>
              <a:rPr sz="1200" b="1">
                <a:solidFill>
                  <a:srgbClr val="1F6FB2"/>
                </a:solidFill>
              </a:rPr>
              <a:t>SimpleGraph</a:t>
            </a:r>
            <a:endParaRPr sz="1200" b="1">
              <a:solidFill>
                <a:srgbClr val="1F6FB2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666750"/>
            <a:ext cx="10096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111827"/>
                </a:solidFill>
              </a:defRPr>
            </a:pPr>
            <a:r>
              <a:rPr sz="2850" b="1">
                <a:solidFill>
                  <a:srgbClr val="111827"/>
                </a:solidFill>
              </a:rPr>
              <a:t>三点路径图：定义邻接并证明结构字段</a:t>
            </a:r>
            <a:endParaRPr sz="2850" b="1">
              <a:solidFill>
                <a:srgbClr val="111827"/>
              </a:solidFill>
            </a:endParaRPr>
          </a:p>
        </p:txBody>
      </p:sp>
      <p:sp>
        <p:nvSpPr>
          <p:cNvPr id="4" name="圆角矩形 3"/>
          <p:cNvSpPr>
            <a:spLocks noGrp="1"/>
          </p:cNvSpPr>
          <p:nvPr/>
        </p:nvSpPr>
        <p:spPr>
          <a:xfrm>
            <a:off x="666750" y="1333500"/>
            <a:ext cx="7524750" cy="4286250"/>
          </a:xfrm>
          <a:prstGeom prst="roundRect">
            <a:avLst>
              <a:gd name="adj" fmla="val 889"/>
            </a:avLst>
          </a:prstGeom>
          <a:solidFill>
            <a:srgbClr val="F6F8FB"/>
          </a:solidFill>
          <a:ln w="9525">
            <a:solidFill>
              <a:srgbClr val="C9D6E3"/>
            </a:solidFill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838200" y="1466850"/>
            <a:ext cx="7181850" cy="401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def path3 : SimpleGraph (Fin 3) where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Adj i j :=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  (i = 0 ∧ j = 1) ∨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  (i = 1 ∧ j = 0) ∨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  (i = 1 ∧ j = 2) ∨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  (i = 2 ∧ j = 1)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symm := by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  unfold Symmetric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  intro i j h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  fin_cases i &lt;;&gt; fin_cases j &lt;;&gt; simp_all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loopless := by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  constructor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  intro i h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  fin_cases i &lt;;&gt; simp_all</a:t>
            </a:r>
            <a:endParaRPr sz="1200" b="0">
              <a:solidFill>
                <a:srgbClr val="334155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8572500" y="1809750"/>
            <a:ext cx="2667000" cy="1571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>
                <a:solidFill>
                  <a:srgbClr val="111827"/>
                </a:solidFill>
              </a:defRPr>
            </a:pPr>
            <a:r>
              <a:rPr sz="1650" b="0">
                <a:solidFill>
                  <a:srgbClr val="111827"/>
                </a:solidFill>
              </a:rPr>
              <a:t>• 顶点是 `0,1,2`</a:t>
            </a:r>
            <a:endParaRPr sz="1650" b="0">
              <a:solidFill>
                <a:srgbClr val="111827"/>
              </a:solidFill>
            </a:endParaRPr>
          </a:p>
          <a:p>
            <a:pPr algn="l">
              <a:defRPr sz="1650" b="0">
                <a:solidFill>
                  <a:srgbClr val="111827"/>
                </a:solidFill>
              </a:defRPr>
            </a:pPr>
            <a:r>
              <a:rPr sz="1650" b="0">
                <a:solidFill>
                  <a:srgbClr val="111827"/>
                </a:solidFill>
              </a:rPr>
              <a:t>• 边是 `0-1` 和 `1-2`</a:t>
            </a:r>
            <a:endParaRPr sz="1650" b="0">
              <a:solidFill>
                <a:srgbClr val="111827"/>
              </a:solidFill>
            </a:endParaRPr>
          </a:p>
          <a:p>
            <a:pPr algn="l">
              <a:defRPr sz="1650" b="0">
                <a:solidFill>
                  <a:srgbClr val="111827"/>
                </a:solidFill>
              </a:defRPr>
            </a:pPr>
            <a:r>
              <a:rPr sz="1650" b="0">
                <a:solidFill>
                  <a:srgbClr val="111827"/>
                </a:solidFill>
              </a:rPr>
              <a:t>• `symm` 证明无向性</a:t>
            </a:r>
            <a:endParaRPr sz="1650" b="0">
              <a:solidFill>
                <a:srgbClr val="111827"/>
              </a:solidFill>
            </a:endParaRPr>
          </a:p>
          <a:p>
            <a:pPr algn="l">
              <a:defRPr sz="1650" b="0">
                <a:solidFill>
                  <a:srgbClr val="111827"/>
                </a:solidFill>
              </a:defRPr>
            </a:pPr>
            <a:r>
              <a:rPr sz="1650" b="0">
                <a:solidFill>
                  <a:srgbClr val="111827"/>
                </a:solidFill>
              </a:rPr>
              <a:t>• `loopless` 证明无自环</a:t>
            </a:r>
            <a:endParaRPr sz="1650" b="0">
              <a:solidFill>
                <a:srgbClr val="111827"/>
              </a:solidFill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685800" y="6486525"/>
            <a:ext cx="3429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LeanZju D3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11125200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47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9" name="lean-link-47">
            <a:hlinkClick r:id="rId3" tooltip="D3_14_Finset_SimpleGraph"/>
          </p:cNvPr>
          <p:cNvSpPr txBox="1"/>
          <p:nvPr/>
        </p:nvSpPr>
        <p:spPr>
          <a:xfrm>
            <a:off x="8858250" y="266700"/>
            <a:ext cx="2381250" cy="28575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1F6FB2"/>
            </a:solidFill>
          </a:ln>
        </p:spPr>
        <p:txBody>
          <a:bodyPr wrap="none" lIns="0" tIns="0" rIns="0" bIns="0" anchor="ctr"/>
          <a:lstStyle/>
          <a:p>
            <a:pPr algn="ctr"/>
            <a:r>
              <a:rPr lang="en-US" sz="900" b="1">
                <a:solidFill>
                  <a:srgbClr val="1F6FB2"/>
                </a:solidFill>
                <a:latin typeface="Arial"/>
                <a:hlinkClick r:id="rId3" tooltip="D3_14_Finset_SimpleGraph"/>
              </a:rPr>
              <a:t>Open Lean</a:t>
            </a:r>
            <a:endParaRPr lang="en-US" sz="90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85800" y="323850"/>
            <a:ext cx="7239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F6FB2"/>
                </a:solidFill>
              </a:defRPr>
            </a:pPr>
            <a:r>
              <a:rPr sz="1200" b="1">
                <a:solidFill>
                  <a:srgbClr val="1F6FB2"/>
                </a:solidFill>
              </a:rPr>
              <a:t>现场运行</a:t>
            </a:r>
            <a:endParaRPr sz="1200" b="1">
              <a:solidFill>
                <a:srgbClr val="1F6FB2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666750"/>
            <a:ext cx="10096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111827"/>
                </a:solidFill>
              </a:defRPr>
            </a:pPr>
            <a:r>
              <a:rPr sz="2850" b="1">
                <a:solidFill>
                  <a:srgbClr val="111827"/>
                </a:solidFill>
              </a:rPr>
              <a:t>SimpleGraph 小定理：展开定义后交给 simp</a:t>
            </a:r>
            <a:endParaRPr sz="2850" b="1">
              <a:solidFill>
                <a:srgbClr val="111827"/>
              </a:solidFill>
            </a:endParaRPr>
          </a:p>
        </p:txBody>
      </p:sp>
      <p:sp>
        <p:nvSpPr>
          <p:cNvPr id="4" name="圆角矩形 3"/>
          <p:cNvSpPr>
            <a:spLocks noGrp="1"/>
          </p:cNvSpPr>
          <p:nvPr/>
        </p:nvSpPr>
        <p:spPr>
          <a:xfrm>
            <a:off x="781050" y="1285875"/>
            <a:ext cx="7239000" cy="4333875"/>
          </a:xfrm>
          <a:prstGeom prst="roundRect">
            <a:avLst>
              <a:gd name="adj" fmla="val 879"/>
            </a:avLst>
          </a:prstGeom>
          <a:solidFill>
            <a:srgbClr val="F6F8FB"/>
          </a:solidFill>
          <a:ln w="9525">
            <a:solidFill>
              <a:srgbClr val="C9D6E3"/>
            </a:solidFill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952500" y="1419225"/>
            <a:ext cx="6896100" cy="406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#check SimpleGraph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#check SimpleGraph.Adj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#check SimpleGraph.ne_of_adj</a:t>
            </a:r>
            <a:endParaRPr sz="1200" b="0">
              <a:solidFill>
                <a:srgbClr val="334155"/>
              </a:solidFill>
            </a:endParaRPr>
          </a:p>
          <a:p>
            <a:endParaRPr sz="1200"/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example : path3.Adj 0 1 := by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simp [path3]</a:t>
            </a:r>
            <a:endParaRPr sz="1200" b="0">
              <a:solidFill>
                <a:srgbClr val="334155"/>
              </a:solidFill>
            </a:endParaRPr>
          </a:p>
          <a:p>
            <a:endParaRPr sz="1200"/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example : path3.Adj 1 2 := by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simp [path3]</a:t>
            </a:r>
            <a:endParaRPr sz="1200" b="0">
              <a:solidFill>
                <a:srgbClr val="334155"/>
              </a:solidFill>
            </a:endParaRPr>
          </a:p>
          <a:p>
            <a:endParaRPr sz="1200"/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example : ¬ path3.Adj 0 2 := by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simp [path3]</a:t>
            </a:r>
            <a:endParaRPr sz="1200" b="0">
              <a:solidFill>
                <a:srgbClr val="334155"/>
              </a:solidFill>
            </a:endParaRPr>
          </a:p>
          <a:p>
            <a:endParaRPr sz="1200"/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example (i : Fin 3) : ¬ path3.Adj i i := by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fin_cases i &lt;;&gt; simp [path3]</a:t>
            </a:r>
            <a:endParaRPr sz="1200" b="0">
              <a:solidFill>
                <a:srgbClr val="334155"/>
              </a:solidFill>
            </a:endParaRPr>
          </a:p>
          <a:p>
            <a:endParaRPr sz="1200"/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example : (⊤ : SimpleGraph (Fin 3)).Adj 0 1 := by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decide</a:t>
            </a:r>
            <a:endParaRPr sz="1200" b="0">
              <a:solidFill>
                <a:srgbClr val="334155"/>
              </a:solidFill>
            </a:endParaRPr>
          </a:p>
        </p:txBody>
      </p:sp>
      <p:sp>
        <p:nvSpPr>
          <p:cNvPr id="6" name="圆角矩形 5"/>
          <p:cNvSpPr>
            <a:spLocks noGrp="1"/>
          </p:cNvSpPr>
          <p:nvPr/>
        </p:nvSpPr>
        <p:spPr>
          <a:xfrm>
            <a:off x="8477250" y="1809750"/>
            <a:ext cx="2781300" cy="2428875"/>
          </a:xfrm>
          <a:prstGeom prst="roundRect">
            <a:avLst>
              <a:gd name="adj" fmla="val 2353"/>
            </a:avLst>
          </a:prstGeom>
          <a:solidFill>
            <a:srgbClr val="FFFFFF"/>
          </a:solidFill>
          <a:ln w="9525">
            <a:solidFill>
              <a:srgbClr val="D8E2EC"/>
            </a:solidFill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8763000" y="2114550"/>
            <a:ext cx="2190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4A7C"/>
                </a:solidFill>
              </a:defRPr>
            </a:pPr>
            <a:r>
              <a:rPr sz="1875" b="1">
                <a:solidFill>
                  <a:srgbClr val="174A7C"/>
                </a:solidFill>
              </a:rPr>
              <a:t>证明模式</a:t>
            </a:r>
            <a:endParaRPr sz="1875" b="1">
              <a:solidFill>
                <a:srgbClr val="174A7C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8763000" y="2647950"/>
            <a:ext cx="2143125" cy="1238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>
                <a:solidFill>
                  <a:srgbClr val="111827"/>
                </a:solidFill>
              </a:defRPr>
            </a:pPr>
            <a:r>
              <a:rPr sz="1500" b="0">
                <a:solidFill>
                  <a:srgbClr val="111827"/>
                </a:solidFill>
              </a:rPr>
              <a:t>1. 先读 `Adj` 的定义</a:t>
            </a:r>
            <a:endParaRPr sz="1500" b="0">
              <a:solidFill>
                <a:srgbClr val="111827"/>
              </a:solidFill>
            </a:endParaRPr>
          </a:p>
          <a:p>
            <a:pPr algn="l">
              <a:defRPr sz="1500" b="0">
                <a:solidFill>
                  <a:srgbClr val="111827"/>
                </a:solidFill>
              </a:defRPr>
            </a:pPr>
            <a:r>
              <a:rPr sz="1500" b="0">
                <a:solidFill>
                  <a:srgbClr val="111827"/>
                </a:solidFill>
              </a:rPr>
              <a:t>2. 展开 `path3`</a:t>
            </a:r>
            <a:endParaRPr sz="1500" b="0">
              <a:solidFill>
                <a:srgbClr val="111827"/>
              </a:solidFill>
            </a:endParaRPr>
          </a:p>
          <a:p>
            <a:pPr algn="l">
              <a:defRPr sz="1500" b="0">
                <a:solidFill>
                  <a:srgbClr val="111827"/>
                </a:solidFill>
              </a:defRPr>
            </a:pPr>
            <a:r>
              <a:rPr sz="1500" b="0">
                <a:solidFill>
                  <a:srgbClr val="111827"/>
                </a:solidFill>
              </a:rPr>
              <a:t>3. 有限顶点可枚举</a:t>
            </a:r>
            <a:endParaRPr sz="1500" b="0">
              <a:solidFill>
                <a:srgbClr val="111827"/>
              </a:solidFill>
            </a:endParaRPr>
          </a:p>
          <a:p>
            <a:pPr algn="l">
              <a:defRPr sz="1500" b="0">
                <a:solidFill>
                  <a:srgbClr val="111827"/>
                </a:solidFill>
              </a:defRPr>
            </a:pPr>
            <a:r>
              <a:rPr sz="1500" b="0">
                <a:solidFill>
                  <a:srgbClr val="111827"/>
                </a:solidFill>
              </a:rPr>
              <a:t>4. `simp` / `decide` 收尾</a:t>
            </a:r>
            <a:endParaRPr sz="1500" b="0">
              <a:solidFill>
                <a:srgbClr val="111827"/>
              </a:solidFill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685800" y="6486525"/>
            <a:ext cx="3429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LeanZju D3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11125200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48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1" name="lean-link-48">
            <a:hlinkClick r:id="rId3" tooltip="D3_14_Finset_SimpleGraph"/>
          </p:cNvPr>
          <p:cNvSpPr txBox="1"/>
          <p:nvPr/>
        </p:nvSpPr>
        <p:spPr>
          <a:xfrm>
            <a:off x="8858250" y="266700"/>
            <a:ext cx="2381250" cy="28575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1F6FB2"/>
            </a:solidFill>
          </a:ln>
        </p:spPr>
        <p:txBody>
          <a:bodyPr wrap="none" lIns="0" tIns="0" rIns="0" bIns="0" anchor="ctr"/>
          <a:lstStyle/>
          <a:p>
            <a:pPr algn="ctr"/>
            <a:r>
              <a:rPr lang="en-US" sz="900" b="1">
                <a:solidFill>
                  <a:srgbClr val="1F6FB2"/>
                </a:solidFill>
                <a:latin typeface="Arial"/>
                <a:hlinkClick r:id="rId3" tooltip="D3_14_Finset_SimpleGraph"/>
              </a:rPr>
              <a:t>Open Lean</a:t>
            </a:r>
            <a:endParaRPr lang="en-US" sz="90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85800" y="323850"/>
            <a:ext cx="7239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F6FB2"/>
                </a:solidFill>
              </a:defRPr>
            </a:pPr>
            <a:r>
              <a:rPr sz="1200" b="1">
                <a:solidFill>
                  <a:srgbClr val="1F6FB2"/>
                </a:solidFill>
              </a:rPr>
              <a:t>更多例子</a:t>
            </a:r>
            <a:endParaRPr sz="1200" b="1">
              <a:solidFill>
                <a:srgbClr val="1F6FB2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666750"/>
            <a:ext cx="10096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111827"/>
                </a:solidFill>
              </a:defRPr>
            </a:pPr>
            <a:r>
              <a:rPr sz="2850" b="1">
                <a:solidFill>
                  <a:srgbClr val="111827"/>
                </a:solidFill>
              </a:rPr>
              <a:t>SimpleGraph 小定理：邻接自动排除自环</a:t>
            </a:r>
            <a:endParaRPr sz="2850" b="1">
              <a:solidFill>
                <a:srgbClr val="111827"/>
              </a:solidFill>
            </a:endParaRPr>
          </a:p>
        </p:txBody>
      </p:sp>
      <p:sp>
        <p:nvSpPr>
          <p:cNvPr id="4" name="圆角矩形 3"/>
          <p:cNvSpPr>
            <a:spLocks noGrp="1"/>
          </p:cNvSpPr>
          <p:nvPr/>
        </p:nvSpPr>
        <p:spPr>
          <a:xfrm>
            <a:off x="781050" y="1409700"/>
            <a:ext cx="7239000" cy="3143250"/>
          </a:xfrm>
          <a:prstGeom prst="roundRect">
            <a:avLst>
              <a:gd name="adj" fmla="val 1212"/>
            </a:avLst>
          </a:prstGeom>
          <a:solidFill>
            <a:srgbClr val="F6F8FB"/>
          </a:solidFill>
          <a:ln w="9525">
            <a:solidFill>
              <a:srgbClr val="C9D6E3"/>
            </a:solidFill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952500" y="1543050"/>
            <a:ext cx="6896100" cy="2876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example (i j : Fin 3) (h : path3.Adj i j) : i ≠ j := by</a:t>
            </a:r>
            <a:endParaRPr sz="1275" b="0">
              <a:solidFill>
                <a:srgbClr val="334155"/>
              </a:solidFill>
            </a:endParaRPr>
          </a:p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  exact SimpleGraph.ne_of_adj path3 h</a:t>
            </a:r>
            <a:endParaRPr sz="1275" b="0">
              <a:solidFill>
                <a:srgbClr val="334155"/>
              </a:solidFill>
            </a:endParaRPr>
          </a:p>
          <a:p>
            <a:endParaRPr sz="1275"/>
          </a:p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example : path3.Adj 0 1 ∧ ¬ path3.Adj 0 2 := by</a:t>
            </a:r>
            <a:endParaRPr sz="1275" b="0">
              <a:solidFill>
                <a:srgbClr val="334155"/>
              </a:solidFill>
            </a:endParaRPr>
          </a:p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  constructor</a:t>
            </a:r>
            <a:endParaRPr sz="1275" b="0">
              <a:solidFill>
                <a:srgbClr val="334155"/>
              </a:solidFill>
            </a:endParaRPr>
          </a:p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  · simp [path3]</a:t>
            </a:r>
            <a:endParaRPr sz="1275" b="0">
              <a:solidFill>
                <a:srgbClr val="334155"/>
              </a:solidFill>
            </a:endParaRPr>
          </a:p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  · simp [path3]</a:t>
            </a:r>
            <a:endParaRPr sz="1275" b="0">
              <a:solidFill>
                <a:srgbClr val="334155"/>
              </a:solidFill>
            </a:endParaRPr>
          </a:p>
          <a:p>
            <a:endParaRPr sz="1275"/>
          </a:p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example : (⊤ : SimpleGraph (Fin 4)).Adj 0 3 := by</a:t>
            </a:r>
            <a:endParaRPr sz="1275" b="0">
              <a:solidFill>
                <a:srgbClr val="334155"/>
              </a:solidFill>
            </a:endParaRPr>
          </a:p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  decide</a:t>
            </a:r>
            <a:endParaRPr sz="1275" b="0">
              <a:solidFill>
                <a:srgbClr val="334155"/>
              </a:solidFill>
            </a:endParaRPr>
          </a:p>
        </p:txBody>
      </p:sp>
      <p:sp>
        <p:nvSpPr>
          <p:cNvPr id="6" name="圆角矩形 5"/>
          <p:cNvSpPr>
            <a:spLocks noGrp="1"/>
          </p:cNvSpPr>
          <p:nvPr/>
        </p:nvSpPr>
        <p:spPr>
          <a:xfrm>
            <a:off x="8477250" y="1600200"/>
            <a:ext cx="2781300" cy="2905125"/>
          </a:xfrm>
          <a:prstGeom prst="roundRect">
            <a:avLst>
              <a:gd name="adj" fmla="val 2055"/>
            </a:avLst>
          </a:prstGeom>
          <a:solidFill>
            <a:srgbClr val="FFFFFF"/>
          </a:solidFill>
          <a:ln w="9525">
            <a:solidFill>
              <a:srgbClr val="D8E2EC"/>
            </a:solidFill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8763000" y="1924050"/>
            <a:ext cx="2190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4A7C"/>
                </a:solidFill>
              </a:defRPr>
            </a:pPr>
            <a:r>
              <a:rPr sz="1875" b="1">
                <a:solidFill>
                  <a:srgbClr val="174A7C"/>
                </a:solidFill>
              </a:rPr>
              <a:t>讲法</a:t>
            </a:r>
            <a:endParaRPr sz="1875" b="1">
              <a:solidFill>
                <a:srgbClr val="174A7C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8763000" y="2476500"/>
            <a:ext cx="2143125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0">
                <a:solidFill>
                  <a:srgbClr val="111827"/>
                </a:solidFill>
              </a:defRPr>
            </a:pPr>
            <a:r>
              <a:rPr sz="1425" b="0">
                <a:solidFill>
                  <a:srgbClr val="111827"/>
                </a:solidFill>
              </a:rPr>
              <a:t>• `ne_of_adj` 来自无自环</a:t>
            </a:r>
            <a:endParaRPr sz="1425" b="0">
              <a:solidFill>
                <a:srgbClr val="111827"/>
              </a:solidFill>
            </a:endParaRPr>
          </a:p>
          <a:p>
            <a:pPr algn="l">
              <a:defRPr sz="1425" b="0">
                <a:solidFill>
                  <a:srgbClr val="111827"/>
                </a:solidFill>
              </a:defRPr>
            </a:pPr>
            <a:r>
              <a:rPr sz="1425" b="0">
                <a:solidFill>
                  <a:srgbClr val="111827"/>
                </a:solidFill>
              </a:rPr>
              <a:t>• 具体小图展开定义</a:t>
            </a:r>
            <a:endParaRPr sz="1425" b="0">
              <a:solidFill>
                <a:srgbClr val="111827"/>
              </a:solidFill>
            </a:endParaRPr>
          </a:p>
          <a:p>
            <a:pPr algn="l">
              <a:defRPr sz="1425" b="0">
                <a:solidFill>
                  <a:srgbClr val="111827"/>
                </a:solidFill>
              </a:defRPr>
            </a:pPr>
            <a:r>
              <a:rPr sz="1425" b="0">
                <a:solidFill>
                  <a:srgbClr val="111827"/>
                </a:solidFill>
              </a:rPr>
              <a:t>• 合取目标用 `constructor`</a:t>
            </a:r>
            <a:endParaRPr sz="1425" b="0">
              <a:solidFill>
                <a:srgbClr val="111827"/>
              </a:solidFill>
            </a:endParaRPr>
          </a:p>
          <a:p>
            <a:pPr algn="l">
              <a:defRPr sz="1425" b="0">
                <a:solidFill>
                  <a:srgbClr val="111827"/>
                </a:solidFill>
              </a:defRPr>
            </a:pPr>
            <a:r>
              <a:rPr sz="1425" b="0">
                <a:solidFill>
                  <a:srgbClr val="111827"/>
                </a:solidFill>
              </a:rPr>
              <a:t>• 完全图邻接可 `decide`</a:t>
            </a:r>
            <a:endParaRPr sz="1425" b="0">
              <a:solidFill>
                <a:srgbClr val="111827"/>
              </a:solidFill>
            </a:endParaRPr>
          </a:p>
        </p:txBody>
      </p:sp>
      <p:sp>
        <p:nvSpPr>
          <p:cNvPr id="9" name="圆角矩形 8"/>
          <p:cNvSpPr>
            <a:spLocks noGrp="1"/>
          </p:cNvSpPr>
          <p:nvPr/>
        </p:nvSpPr>
        <p:spPr>
          <a:xfrm>
            <a:off x="1238250" y="5191125"/>
            <a:ext cx="9715500" cy="552450"/>
          </a:xfrm>
          <a:prstGeom prst="roundRect">
            <a:avLst>
              <a:gd name="adj" fmla="val 10345"/>
            </a:avLst>
          </a:prstGeom>
          <a:solidFill>
            <a:srgbClr val="EAF6EF"/>
          </a:solidFill>
          <a:ln w="9525">
            <a:solidFill>
              <a:srgbClr val="D8E2EC"/>
            </a:solidFill>
            <a:prstDash val="solid"/>
          </a:ln>
        </p:spPr>
      </p:sp>
      <p:sp>
        <p:nvSpPr>
          <p:cNvPr id="10" name="矩形 9"/>
          <p:cNvSpPr>
            <a:spLocks noGrp="1"/>
          </p:cNvSpPr>
          <p:nvPr/>
        </p:nvSpPr>
        <p:spPr>
          <a:xfrm>
            <a:off x="1524000" y="5353050"/>
            <a:ext cx="9144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>
                <a:solidFill>
                  <a:srgbClr val="227A57"/>
                </a:solidFill>
              </a:defRPr>
            </a:pPr>
            <a:r>
              <a:rPr sz="1575" b="1">
                <a:solidFill>
                  <a:srgbClr val="227A57"/>
                </a:solidFill>
              </a:rPr>
              <a:t>图论证明经常在“抽象定理”和“展开具体定义”之间切换。</a:t>
            </a:r>
            <a:endParaRPr sz="1575" b="1">
              <a:solidFill>
                <a:srgbClr val="227A57"/>
              </a:solidFill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685800" y="6486525"/>
            <a:ext cx="3429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LeanZju D3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11125200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49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3" name="lean-link-49">
            <a:hlinkClick r:id="rId3" tooltip="D3_14_Finset_SimpleGraph"/>
          </p:cNvPr>
          <p:cNvSpPr txBox="1"/>
          <p:nvPr/>
        </p:nvSpPr>
        <p:spPr>
          <a:xfrm>
            <a:off x="8858250" y="266700"/>
            <a:ext cx="2381250" cy="28575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1F6FB2"/>
            </a:solidFill>
          </a:ln>
        </p:spPr>
        <p:txBody>
          <a:bodyPr wrap="none" lIns="0" tIns="0" rIns="0" bIns="0" anchor="ctr"/>
          <a:lstStyle/>
          <a:p>
            <a:pPr algn="ctr"/>
            <a:r>
              <a:rPr lang="en-US" sz="900" b="1">
                <a:solidFill>
                  <a:srgbClr val="1F6FB2"/>
                </a:solidFill>
                <a:latin typeface="Arial"/>
                <a:hlinkClick r:id="rId3" tooltip="D3_14_Finset_SimpleGraph"/>
              </a:rPr>
              <a:t>Open Lean</a:t>
            </a:r>
            <a:endParaRPr lang="en-US" sz="9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85800" y="323850"/>
            <a:ext cx="7239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F6FB2"/>
                </a:solidFill>
              </a:defRPr>
            </a:pPr>
            <a:r>
              <a:rPr sz="1200" b="1">
                <a:solidFill>
                  <a:srgbClr val="1F6FB2"/>
                </a:solidFill>
              </a:rPr>
              <a:t>为什么先讲它</a:t>
            </a:r>
            <a:endParaRPr sz="1200" b="1">
              <a:solidFill>
                <a:srgbClr val="1F6FB2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666750"/>
            <a:ext cx="10096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111827"/>
                </a:solidFill>
              </a:defRPr>
            </a:pPr>
            <a:r>
              <a:rPr sz="2850" b="1">
                <a:solidFill>
                  <a:srgbClr val="111827"/>
                </a:solidFill>
              </a:rPr>
              <a:t>AddGroup 出现在环和模的底层</a:t>
            </a:r>
            <a:endParaRPr sz="2850" b="1">
              <a:solidFill>
                <a:srgbClr val="111827"/>
              </a:solidFill>
            </a:endParaRPr>
          </a:p>
        </p:txBody>
      </p:sp>
      <p:sp>
        <p:nvSpPr>
          <p:cNvPr id="4" name="圆角矩形 3"/>
          <p:cNvSpPr>
            <a:spLocks noGrp="1"/>
          </p:cNvSpPr>
          <p:nvPr/>
        </p:nvSpPr>
        <p:spPr>
          <a:xfrm>
            <a:off x="838200" y="1524000"/>
            <a:ext cx="4953000" cy="3238500"/>
          </a:xfrm>
          <a:prstGeom prst="roundRect">
            <a:avLst>
              <a:gd name="adj" fmla="val 1765"/>
            </a:avLst>
          </a:prstGeom>
          <a:solidFill>
            <a:srgbClr val="FFFFFF"/>
          </a:solidFill>
          <a:ln w="9525">
            <a:solidFill>
              <a:srgbClr val="D8E2EC"/>
            </a:solidFill>
            <a:prstDash val="solid"/>
          </a:ln>
        </p:spPr>
      </p:sp>
      <p:sp>
        <p:nvSpPr>
          <p:cNvPr id="5" name="圆角矩形 4"/>
          <p:cNvSpPr>
            <a:spLocks noGrp="1"/>
          </p:cNvSpPr>
          <p:nvPr/>
        </p:nvSpPr>
        <p:spPr>
          <a:xfrm>
            <a:off x="6400800" y="1524000"/>
            <a:ext cx="4953000" cy="3238500"/>
          </a:xfrm>
          <a:prstGeom prst="roundRect">
            <a:avLst>
              <a:gd name="adj" fmla="val 1765"/>
            </a:avLst>
          </a:prstGeom>
          <a:solidFill>
            <a:srgbClr val="EEF4FA"/>
          </a:solidFill>
          <a:ln w="9525">
            <a:solidFill>
              <a:srgbClr val="D8E2EC"/>
            </a:solidFill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1143000" y="1790700"/>
            <a:ext cx="4191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>
                <a:solidFill>
                  <a:srgbClr val="174A7C"/>
                </a:solidFill>
              </a:defRPr>
            </a:pPr>
            <a:r>
              <a:rPr sz="2025" b="1">
                <a:solidFill>
                  <a:srgbClr val="174A7C"/>
                </a:solidFill>
              </a:rPr>
              <a:t>群论语言</a:t>
            </a:r>
            <a:endParaRPr sz="2025" b="1">
              <a:solidFill>
                <a:srgbClr val="174A7C"/>
              </a:solidFill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1162050" y="2362200"/>
            <a:ext cx="4095750" cy="2171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>
                <a:solidFill>
                  <a:srgbClr val="111827"/>
                </a:solidFill>
              </a:defRPr>
            </a:pPr>
            <a:r>
              <a:rPr sz="1650" b="0">
                <a:solidFill>
                  <a:srgbClr val="111827"/>
                </a:solidFill>
              </a:rPr>
              <a:t>• `[Group G]` 给乘法群</a:t>
            </a:r>
            <a:endParaRPr sz="1650" b="0">
              <a:solidFill>
                <a:srgbClr val="111827"/>
              </a:solidFill>
            </a:endParaRPr>
          </a:p>
          <a:p>
            <a:pPr algn="l">
              <a:defRPr sz="1650" b="0">
                <a:solidFill>
                  <a:srgbClr val="111827"/>
                </a:solidFill>
              </a:defRPr>
            </a:pPr>
            <a:r>
              <a:rPr sz="1650" b="0">
                <a:solidFill>
                  <a:srgbClr val="111827"/>
                </a:solidFill>
              </a:rPr>
              <a:t>• 定理写成 `a * b`</a:t>
            </a:r>
            <a:endParaRPr sz="1650" b="0">
              <a:solidFill>
                <a:srgbClr val="111827"/>
              </a:solidFill>
            </a:endParaRPr>
          </a:p>
          <a:p>
            <a:pPr algn="l">
              <a:defRPr sz="1650" b="0">
                <a:solidFill>
                  <a:srgbClr val="111827"/>
                </a:solidFill>
              </a:defRPr>
            </a:pPr>
            <a:r>
              <a:rPr sz="1650" b="0">
                <a:solidFill>
                  <a:srgbClr val="111827"/>
                </a:solidFill>
              </a:rPr>
              <a:t>• `inv_mul_cancel` 讲逆元</a:t>
            </a:r>
            <a:endParaRPr sz="1650" b="0">
              <a:solidFill>
                <a:srgbClr val="111827"/>
              </a:solidFill>
            </a:endParaRPr>
          </a:p>
          <a:p>
            <a:pPr algn="l">
              <a:defRPr sz="1650" b="0">
                <a:solidFill>
                  <a:srgbClr val="111827"/>
                </a:solidFill>
              </a:defRPr>
            </a:pPr>
            <a:r>
              <a:rPr sz="1650" b="0">
                <a:solidFill>
                  <a:srgbClr val="111827"/>
                </a:solidFill>
              </a:rPr>
              <a:t>• 非交换时顺序很敏感</a:t>
            </a:r>
            <a:endParaRPr sz="1650" b="0">
              <a:solidFill>
                <a:srgbClr val="111827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6705600" y="1790700"/>
            <a:ext cx="4191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>
                <a:solidFill>
                  <a:srgbClr val="227A57"/>
                </a:solidFill>
              </a:defRPr>
            </a:pPr>
            <a:r>
              <a:rPr sz="2025" b="1">
                <a:solidFill>
                  <a:srgbClr val="227A57"/>
                </a:solidFill>
              </a:rPr>
              <a:t>线性代数语言</a:t>
            </a:r>
            <a:endParaRPr sz="2025" b="1">
              <a:solidFill>
                <a:srgbClr val="227A57"/>
              </a:solidFill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6724650" y="2362200"/>
            <a:ext cx="4095750" cy="2171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>
                <a:solidFill>
                  <a:srgbClr val="111827"/>
                </a:solidFill>
              </a:defRPr>
            </a:pPr>
            <a:r>
              <a:rPr sz="1650" b="0">
                <a:solidFill>
                  <a:srgbClr val="111827"/>
                </a:solidFill>
              </a:rPr>
              <a:t>• `[AddCommGroup V]` 给向量加法</a:t>
            </a:r>
            <a:endParaRPr sz="1650" b="0">
              <a:solidFill>
                <a:srgbClr val="111827"/>
              </a:solidFill>
            </a:endParaRPr>
          </a:p>
          <a:p>
            <a:pPr algn="l">
              <a:defRPr sz="1650" b="0">
                <a:solidFill>
                  <a:srgbClr val="111827"/>
                </a:solidFill>
              </a:defRPr>
            </a:pPr>
            <a:r>
              <a:rPr sz="1650" b="0">
                <a:solidFill>
                  <a:srgbClr val="111827"/>
                </a:solidFill>
              </a:rPr>
              <a:t>• 定理写成 `u + v`</a:t>
            </a:r>
            <a:endParaRPr sz="1650" b="0">
              <a:solidFill>
                <a:srgbClr val="111827"/>
              </a:solidFill>
            </a:endParaRPr>
          </a:p>
          <a:p>
            <a:pPr algn="l">
              <a:defRPr sz="1650" b="0">
                <a:solidFill>
                  <a:srgbClr val="111827"/>
                </a:solidFill>
              </a:defRPr>
            </a:pPr>
            <a:r>
              <a:rPr sz="1650" b="0">
                <a:solidFill>
                  <a:srgbClr val="111827"/>
                </a:solidFill>
              </a:rPr>
              <a:t>• `neg_add_cancel` 讲相反元</a:t>
            </a:r>
            <a:endParaRPr sz="1650" b="0">
              <a:solidFill>
                <a:srgbClr val="111827"/>
              </a:solidFill>
            </a:endParaRPr>
          </a:p>
          <a:p>
            <a:pPr algn="l">
              <a:defRPr sz="1650" b="0">
                <a:solidFill>
                  <a:srgbClr val="111827"/>
                </a:solidFill>
              </a:defRPr>
            </a:pPr>
            <a:r>
              <a:rPr sz="1650" b="0">
                <a:solidFill>
                  <a:srgbClr val="111827"/>
                </a:solidFill>
              </a:rPr>
              <a:t>• `[Module K V]` 在其上加标量作用</a:t>
            </a:r>
            <a:endParaRPr sz="1650" b="0">
              <a:solidFill>
                <a:srgbClr val="111827"/>
              </a:solidFill>
            </a:endParaRPr>
          </a:p>
        </p:txBody>
      </p:sp>
      <p:sp>
        <p:nvSpPr>
          <p:cNvPr id="10" name="圆角矩形 9"/>
          <p:cNvSpPr>
            <a:spLocks noGrp="1"/>
          </p:cNvSpPr>
          <p:nvPr/>
        </p:nvSpPr>
        <p:spPr>
          <a:xfrm>
            <a:off x="2000250" y="5215255"/>
            <a:ext cx="8191500" cy="1059815"/>
          </a:xfrm>
          <a:prstGeom prst="roundRect">
            <a:avLst>
              <a:gd name="adj" fmla="val 4545"/>
            </a:avLst>
          </a:prstGeom>
          <a:solidFill>
            <a:srgbClr val="F6F8FB"/>
          </a:solidFill>
          <a:ln w="9525">
            <a:solidFill>
              <a:srgbClr val="C9D6E3"/>
            </a:solidFill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2171700" y="5276850"/>
            <a:ext cx="78486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#check add_assoc      -- additive interface</a:t>
            </a:r>
            <a:endParaRPr sz="1275" b="0">
              <a:solidFill>
                <a:srgbClr val="334155"/>
              </a:solidFill>
            </a:endParaRPr>
          </a:p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#check mul_assoc      -- multiplicative interface</a:t>
            </a:r>
            <a:endParaRPr sz="1275" b="0">
              <a:solidFill>
                <a:srgbClr val="334155"/>
              </a:solidFill>
            </a:endParaRPr>
          </a:p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#check neg_add_cancel -- AddGroup</a:t>
            </a:r>
            <a:endParaRPr sz="1275" b="0">
              <a:solidFill>
                <a:srgbClr val="334155"/>
              </a:solidFill>
            </a:endParaRPr>
          </a:p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#check inv_mul_cancel -- Group</a:t>
            </a:r>
            <a:endParaRPr sz="1275" b="0">
              <a:solidFill>
                <a:srgbClr val="334155"/>
              </a:solidFill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685800" y="6486525"/>
            <a:ext cx="3429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LeanZju D3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11125200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5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4" name="lean-link-5">
            <a:hlinkClick r:id="rId3" tooltip="D3_02_AddGroup_Group"/>
          </p:cNvPr>
          <p:cNvSpPr txBox="1"/>
          <p:nvPr/>
        </p:nvSpPr>
        <p:spPr>
          <a:xfrm>
            <a:off x="8858250" y="266700"/>
            <a:ext cx="2381250" cy="28575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1F6FB2"/>
            </a:solidFill>
          </a:ln>
        </p:spPr>
        <p:txBody>
          <a:bodyPr wrap="none" lIns="0" tIns="0" rIns="0" bIns="0" anchor="ctr"/>
          <a:lstStyle/>
          <a:p>
            <a:pPr algn="ctr"/>
            <a:r>
              <a:rPr lang="en-US" sz="900" b="1">
                <a:solidFill>
                  <a:srgbClr val="1F6FB2"/>
                </a:solidFill>
                <a:latin typeface="Arial"/>
                <a:hlinkClick r:id="rId3" tooltip="D3_02_AddGroup_Group"/>
              </a:rPr>
              <a:t>Open Lean</a:t>
            </a:r>
            <a:endParaRPr lang="en-US" sz="90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85800" y="323850"/>
            <a:ext cx="7239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F6FB2"/>
                </a:solidFill>
              </a:defRPr>
            </a:pPr>
            <a:r>
              <a:rPr sz="1200" b="1">
                <a:solidFill>
                  <a:srgbClr val="1F6FB2"/>
                </a:solidFill>
              </a:rPr>
              <a:t>最后带走</a:t>
            </a:r>
            <a:endParaRPr sz="1200" b="1">
              <a:solidFill>
                <a:srgbClr val="1F6FB2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666750"/>
            <a:ext cx="10096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111827"/>
                </a:solidFill>
              </a:defRPr>
            </a:pPr>
            <a:r>
              <a:rPr sz="2850" b="1">
                <a:solidFill>
                  <a:srgbClr val="111827"/>
                </a:solidFill>
              </a:rPr>
              <a:t>写 instance 的课堂检查表</a:t>
            </a:r>
            <a:endParaRPr sz="2850" b="1">
              <a:solidFill>
                <a:srgbClr val="111827"/>
              </a:solidFill>
            </a:endParaRPr>
          </a:p>
        </p:txBody>
      </p:sp>
      <p:sp>
        <p:nvSpPr>
          <p:cNvPr id="4" name="圆角矩形 3"/>
          <p:cNvSpPr>
            <a:spLocks noGrp="1"/>
          </p:cNvSpPr>
          <p:nvPr/>
        </p:nvSpPr>
        <p:spPr>
          <a:xfrm>
            <a:off x="1047750" y="1476375"/>
            <a:ext cx="10096500" cy="3619500"/>
          </a:xfrm>
          <a:prstGeom prst="roundRect">
            <a:avLst>
              <a:gd name="adj" fmla="val 1579"/>
            </a:avLst>
          </a:prstGeom>
          <a:solidFill>
            <a:srgbClr val="FFFFFF"/>
          </a:solidFill>
          <a:ln w="9525">
            <a:solidFill>
              <a:srgbClr val="D8E2EC"/>
            </a:solidFill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1352550" y="1733550"/>
            <a:ext cx="9525000" cy="3048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>
                <a:solidFill>
                  <a:srgbClr val="111827"/>
                </a:solidFill>
              </a:defRPr>
            </a:pPr>
            <a:r>
              <a:rPr sz="1650" b="0">
                <a:solidFill>
                  <a:srgbClr val="111827"/>
                </a:solidFill>
              </a:rPr>
              <a:t>1. 先写对象类型：G / R / K / C 是什么？</a:t>
            </a:r>
            <a:endParaRPr sz="1650" b="0">
              <a:solidFill>
                <a:srgbClr val="111827"/>
              </a:solidFill>
            </a:endParaRPr>
          </a:p>
          <a:p>
            <a:pPr algn="l">
              <a:defRPr sz="1650" b="0">
                <a:solidFill>
                  <a:srgbClr val="111827"/>
                </a:solidFill>
              </a:defRPr>
            </a:pPr>
            <a:r>
              <a:rPr sz="1650" b="0">
                <a:solidFill>
                  <a:srgbClr val="111827"/>
                </a:solidFill>
              </a:rPr>
              <a:t>2. 再写要搜索的结构：AddGroup、Group、CommRing、Field、Module、Category？</a:t>
            </a:r>
            <a:endParaRPr sz="1650" b="0">
              <a:solidFill>
                <a:srgbClr val="111827"/>
              </a:solidFill>
            </a:endParaRPr>
          </a:p>
          <a:p>
            <a:pPr algn="l">
              <a:defRPr sz="1650" b="0">
                <a:solidFill>
                  <a:srgbClr val="111827"/>
                </a:solidFill>
              </a:defRPr>
            </a:pPr>
            <a:r>
              <a:rPr sz="1650" b="0">
                <a:solidFill>
                  <a:srgbClr val="111827"/>
                </a:solidFill>
              </a:rPr>
              <a:t>3. 用 #print 或错误信息查看还缺哪些字段。</a:t>
            </a:r>
            <a:endParaRPr sz="1650" b="0">
              <a:solidFill>
                <a:srgbClr val="111827"/>
              </a:solidFill>
            </a:endParaRPr>
          </a:p>
          <a:p>
            <a:pPr algn="l">
              <a:defRPr sz="1650" b="0">
                <a:solidFill>
                  <a:srgbClr val="111827"/>
                </a:solidFill>
              </a:defRPr>
            </a:pPr>
            <a:r>
              <a:rPr sz="1650" b="0">
                <a:solidFill>
                  <a:srgbClr val="111827"/>
                </a:solidFill>
              </a:rPr>
              <a:t>4. 子结构先写 carrier，再补封闭性字段。</a:t>
            </a:r>
            <a:endParaRPr sz="1650" b="0">
              <a:solidFill>
                <a:srgbClr val="111827"/>
              </a:solidFill>
            </a:endParaRPr>
          </a:p>
          <a:p>
            <a:pPr algn="l">
              <a:defRPr sz="1650" b="0">
                <a:solidFill>
                  <a:srgbClr val="111827"/>
                </a:solidFill>
              </a:defRPr>
            </a:pPr>
            <a:r>
              <a:rPr sz="1650" b="0">
                <a:solidFill>
                  <a:srgbClr val="111827"/>
                </a:solidFill>
              </a:rPr>
              <a:t>5. 数据字段先给定义：add/mul/zero/one/smul/Hom/id/comp。</a:t>
            </a:r>
            <a:endParaRPr sz="1650" b="0">
              <a:solidFill>
                <a:srgbClr val="111827"/>
              </a:solidFill>
            </a:endParaRPr>
          </a:p>
          <a:p>
            <a:pPr algn="l">
              <a:defRPr sz="1650" b="0">
                <a:solidFill>
                  <a:srgbClr val="111827"/>
                </a:solidFill>
              </a:defRPr>
            </a:pPr>
            <a:r>
              <a:rPr sz="1650" b="0">
                <a:solidFill>
                  <a:srgbClr val="111827"/>
                </a:solidFill>
              </a:rPr>
              <a:t>6. 用 #synth 确认实例存在。</a:t>
            </a:r>
            <a:endParaRPr sz="1650" b="0">
              <a:solidFill>
                <a:srgbClr val="111827"/>
              </a:solidFill>
            </a:endParaRPr>
          </a:p>
          <a:p>
            <a:pPr algn="l">
              <a:defRPr sz="1650" b="0">
                <a:solidFill>
                  <a:srgbClr val="111827"/>
                </a:solidFill>
              </a:defRPr>
            </a:pPr>
            <a:r>
              <a:rPr sz="1650" b="0">
                <a:solidFill>
                  <a:srgbClr val="111827"/>
                </a:solidFill>
              </a:rPr>
              <a:t>7. 用 #check 读可用定理的最弱假设。</a:t>
            </a:r>
            <a:endParaRPr sz="1650" b="0">
              <a:solidFill>
                <a:srgbClr val="111827"/>
              </a:solidFill>
            </a:endParaRPr>
          </a:p>
          <a:p>
            <a:pPr algn="l">
              <a:defRPr sz="1650" b="0">
                <a:solidFill>
                  <a:srgbClr val="111827"/>
                </a:solidFill>
              </a:defRPr>
            </a:pPr>
            <a:r>
              <a:rPr sz="1650" b="0">
                <a:solidFill>
                  <a:srgbClr val="111827"/>
                </a:solidFill>
              </a:rPr>
              <a:t>8. 让 AI 写草稿，但让 Lean 和人工语义审核收尾。</a:t>
            </a:r>
            <a:endParaRPr sz="1650" b="0">
              <a:solidFill>
                <a:srgbClr val="111827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685800" y="6486525"/>
            <a:ext cx="3429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LeanZju D3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11125200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50</a:t>
            </a:r>
            <a:endParaRPr sz="1200" b="0">
              <a:solidFill>
                <a:srgbClr val="6B728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85800" y="323850"/>
            <a:ext cx="7239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F6FB2"/>
                </a:solidFill>
              </a:defRPr>
            </a:pPr>
            <a:r>
              <a:rPr sz="1200" b="1">
                <a:solidFill>
                  <a:srgbClr val="1F6FB2"/>
                </a:solidFill>
              </a:rPr>
              <a:t>从 Monoid 加上逆元</a:t>
            </a:r>
            <a:endParaRPr sz="1200" b="1">
              <a:solidFill>
                <a:srgbClr val="1F6FB2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666750"/>
            <a:ext cx="10096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111827"/>
                </a:solidFill>
              </a:defRPr>
            </a:pPr>
            <a:r>
              <a:rPr sz="2850" b="1">
                <a:solidFill>
                  <a:srgbClr val="111827"/>
                </a:solidFill>
              </a:rPr>
              <a:t>Group 要检查四类条件</a:t>
            </a:r>
            <a:endParaRPr sz="2850" b="1">
              <a:solidFill>
                <a:srgbClr val="111827"/>
              </a:solidFill>
            </a:endParaRPr>
          </a:p>
        </p:txBody>
      </p:sp>
      <p:graphicFrame>
        <p:nvGraphicFramePr>
          <p:cNvPr id="8" name="表格 7"/>
          <p:cNvGraphicFramePr/>
          <p:nvPr/>
        </p:nvGraphicFramePr>
        <p:xfrm>
          <a:off x="742950" y="1428750"/>
          <a:ext cx="10706100" cy="4000500"/>
        </p:xfrm>
        <a:graphic>
          <a:graphicData uri="http://schemas.openxmlformats.org/drawingml/2006/table">
            <a:tbl>
              <a:tblPr firstRow="1"/>
              <a:tblGrid>
                <a:gridCol w="2190750"/>
                <a:gridCol w="4000500"/>
                <a:gridCol w="4514850"/>
              </a:tblGrid>
              <a:tr h="571500">
                <a:tc>
                  <a:txBody>
                    <a:bodyPr/>
                    <a:lstStyle/>
                    <a:p>
                      <a:r>
                        <a:rPr sz="1350" b="1">
                          <a:solidFill>
                            <a:srgbClr val="174A7C"/>
                          </a:solidFill>
                        </a:rPr>
                        <a:t>字段</a:t>
                      </a:r>
                      <a:endParaRPr sz="1350" b="1">
                        <a:solidFill>
                          <a:srgbClr val="174A7C"/>
                        </a:solidFill>
                      </a:endParaRPr>
                    </a:p>
                  </a:txBody>
                  <a:tcPr>
                    <a:solidFill>
                      <a:srgbClr val="EEF4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1">
                          <a:solidFill>
                            <a:srgbClr val="174A7C"/>
                          </a:solidFill>
                        </a:rPr>
                        <a:t>数学意义</a:t>
                      </a:r>
                      <a:endParaRPr sz="1350" b="1">
                        <a:solidFill>
                          <a:srgbClr val="174A7C"/>
                        </a:solidFill>
                      </a:endParaRPr>
                    </a:p>
                  </a:txBody>
                  <a:tcPr>
                    <a:solidFill>
                      <a:srgbClr val="EEF4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1">
                          <a:solidFill>
                            <a:srgbClr val="174A7C"/>
                          </a:solidFill>
                        </a:rPr>
                        <a:t>常见证明方式</a:t>
                      </a:r>
                      <a:endParaRPr sz="1350" b="1">
                        <a:solidFill>
                          <a:srgbClr val="174A7C"/>
                        </a:solidFill>
                      </a:endParaRPr>
                    </a:p>
                  </a:txBody>
                  <a:tcPr>
                    <a:solidFill>
                      <a:srgbClr val="EEF4FA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`mul`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乘法运算 `G → G → G`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给定义，有限类型可分情况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`one`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单位元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给一个元素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`inv`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逆元函数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给 `G → G`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`mul_assoc`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乘法结合律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`cases` / 已知定理 / `group`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`one_mul`, `mul_one`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左右单位律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化简或直接 `rfl`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`inv_mul_cancel`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左逆元律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111827"/>
                          </a:solidFill>
                        </a:rPr>
                        <a:t>分情况或调用定理</a:t>
                      </a:r>
                      <a:endParaRPr sz="1350">
                        <a:solidFill>
                          <a:srgbClr val="111827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矩形 3"/>
          <p:cNvSpPr>
            <a:spLocks noGrp="1"/>
          </p:cNvSpPr>
          <p:nvPr/>
        </p:nvSpPr>
        <p:spPr>
          <a:xfrm>
            <a:off x="685800" y="6486525"/>
            <a:ext cx="3429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LeanZju D3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11125200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6</a:t>
            </a:r>
            <a:endParaRPr sz="1200" b="0">
              <a:solidFill>
                <a:srgbClr val="6B728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85800" y="323850"/>
            <a:ext cx="7239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F6FB2"/>
                </a:solidFill>
              </a:defRPr>
            </a:pPr>
            <a:r>
              <a:rPr sz="1200" b="1">
                <a:solidFill>
                  <a:srgbClr val="1F6FB2"/>
                </a:solidFill>
              </a:rPr>
              <a:t>先定义运算</a:t>
            </a:r>
            <a:endParaRPr sz="1200" b="1">
              <a:solidFill>
                <a:srgbClr val="1F6FB2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666750"/>
            <a:ext cx="10096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111827"/>
                </a:solidFill>
              </a:defRPr>
            </a:pPr>
            <a:r>
              <a:rPr sz="2850" b="1">
                <a:solidFill>
                  <a:srgbClr val="111827"/>
                </a:solidFill>
              </a:rPr>
              <a:t>例子：两元素 Sign 群</a:t>
            </a:r>
            <a:endParaRPr sz="2850" b="1">
              <a:solidFill>
                <a:srgbClr val="111827"/>
              </a:solidFill>
            </a:endParaRPr>
          </a:p>
        </p:txBody>
      </p:sp>
      <p:sp>
        <p:nvSpPr>
          <p:cNvPr id="4" name="圆角矩形 3"/>
          <p:cNvSpPr>
            <a:spLocks noGrp="1"/>
          </p:cNvSpPr>
          <p:nvPr/>
        </p:nvSpPr>
        <p:spPr>
          <a:xfrm>
            <a:off x="781050" y="1352550"/>
            <a:ext cx="6953250" cy="4333875"/>
          </a:xfrm>
          <a:prstGeom prst="roundRect">
            <a:avLst>
              <a:gd name="adj" fmla="val 879"/>
            </a:avLst>
          </a:prstGeom>
          <a:solidFill>
            <a:srgbClr val="F6F8FB"/>
          </a:solidFill>
          <a:ln w="9525">
            <a:solidFill>
              <a:srgbClr val="C9D6E3"/>
            </a:solidFill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952500" y="1485900"/>
            <a:ext cx="6610350" cy="406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inductive Sign where</a:t>
            </a:r>
            <a:endParaRPr sz="1275" b="0">
              <a:solidFill>
                <a:srgbClr val="334155"/>
              </a:solidFill>
            </a:endParaRPr>
          </a:p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  | pos</a:t>
            </a:r>
            <a:endParaRPr sz="1275" b="0">
              <a:solidFill>
                <a:srgbClr val="334155"/>
              </a:solidFill>
            </a:endParaRPr>
          </a:p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  | neg</a:t>
            </a:r>
            <a:endParaRPr sz="1275" b="0">
              <a:solidFill>
                <a:srgbClr val="334155"/>
              </a:solidFill>
            </a:endParaRPr>
          </a:p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  deriving DecidableEq, Repr</a:t>
            </a:r>
            <a:endParaRPr sz="1275" b="0">
              <a:solidFill>
                <a:srgbClr val="334155"/>
              </a:solidFill>
            </a:endParaRPr>
          </a:p>
          <a:p>
            <a:endParaRPr sz="1275"/>
          </a:p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open Sign</a:t>
            </a:r>
            <a:endParaRPr sz="1275" b="0">
              <a:solidFill>
                <a:srgbClr val="334155"/>
              </a:solidFill>
            </a:endParaRPr>
          </a:p>
          <a:p>
            <a:endParaRPr sz="1275"/>
          </a:p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instance : Group Sign where</a:t>
            </a:r>
            <a:endParaRPr sz="1275" b="0">
              <a:solidFill>
                <a:srgbClr val="334155"/>
              </a:solidFill>
            </a:endParaRPr>
          </a:p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  mul a b :=</a:t>
            </a:r>
            <a:endParaRPr sz="1275" b="0">
              <a:solidFill>
                <a:srgbClr val="334155"/>
              </a:solidFill>
            </a:endParaRPr>
          </a:p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    match a, b with</a:t>
            </a:r>
            <a:endParaRPr sz="1275" b="0">
              <a:solidFill>
                <a:srgbClr val="334155"/>
              </a:solidFill>
            </a:endParaRPr>
          </a:p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    | pos, x =&gt; x</a:t>
            </a:r>
            <a:endParaRPr sz="1275" b="0">
              <a:solidFill>
                <a:srgbClr val="334155"/>
              </a:solidFill>
            </a:endParaRPr>
          </a:p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    | neg, pos =&gt; neg</a:t>
            </a:r>
            <a:endParaRPr sz="1275" b="0">
              <a:solidFill>
                <a:srgbClr val="334155"/>
              </a:solidFill>
            </a:endParaRPr>
          </a:p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    | neg, neg =&gt; pos</a:t>
            </a:r>
            <a:endParaRPr sz="1275" b="0">
              <a:solidFill>
                <a:srgbClr val="334155"/>
              </a:solidFill>
            </a:endParaRPr>
          </a:p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  one := pos</a:t>
            </a:r>
            <a:endParaRPr sz="1275" b="0">
              <a:solidFill>
                <a:srgbClr val="334155"/>
              </a:solidFill>
            </a:endParaRPr>
          </a:p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  inv a := a</a:t>
            </a:r>
            <a:endParaRPr sz="1275" b="0">
              <a:solidFill>
                <a:srgbClr val="334155"/>
              </a:solidFill>
            </a:endParaRPr>
          </a:p>
          <a:p>
            <a:pPr algn="l">
              <a:defRPr sz="1275" b="0">
                <a:solidFill>
                  <a:srgbClr val="334155"/>
                </a:solidFill>
              </a:defRPr>
            </a:pPr>
            <a:r>
              <a:rPr sz="1275" b="0">
                <a:solidFill>
                  <a:srgbClr val="334155"/>
                </a:solidFill>
              </a:rPr>
              <a:t>  -- laws come next</a:t>
            </a:r>
            <a:endParaRPr sz="1275" b="0">
              <a:solidFill>
                <a:srgbClr val="334155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8286750" y="1809750"/>
            <a:ext cx="2857500" cy="1666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>
                <a:solidFill>
                  <a:srgbClr val="111827"/>
                </a:solidFill>
              </a:defRPr>
            </a:pPr>
            <a:r>
              <a:rPr sz="1800" b="0">
                <a:solidFill>
                  <a:srgbClr val="111827"/>
                </a:solidFill>
              </a:rPr>
              <a:t>• `pos` 是单位元</a:t>
            </a:r>
            <a:endParaRPr sz="1800" b="0">
              <a:solidFill>
                <a:srgbClr val="111827"/>
              </a:solidFill>
            </a:endParaRPr>
          </a:p>
          <a:p>
            <a:pPr algn="l">
              <a:defRPr sz="1800" b="0">
                <a:solidFill>
                  <a:srgbClr val="111827"/>
                </a:solidFill>
              </a:defRPr>
            </a:pPr>
            <a:r>
              <a:rPr sz="1800" b="0">
                <a:solidFill>
                  <a:srgbClr val="111827"/>
                </a:solidFill>
              </a:rPr>
              <a:t>• `neg * neg = pos`</a:t>
            </a:r>
            <a:endParaRPr sz="1800" b="0">
              <a:solidFill>
                <a:srgbClr val="111827"/>
              </a:solidFill>
            </a:endParaRPr>
          </a:p>
          <a:p>
            <a:pPr algn="l">
              <a:defRPr sz="1800" b="0">
                <a:solidFill>
                  <a:srgbClr val="111827"/>
                </a:solidFill>
              </a:defRPr>
            </a:pPr>
            <a:r>
              <a:rPr sz="1800" b="0">
                <a:solidFill>
                  <a:srgbClr val="111827"/>
                </a:solidFill>
              </a:rPr>
              <a:t>• 每个元素都是自己的逆元</a:t>
            </a:r>
            <a:endParaRPr sz="1800" b="0">
              <a:solidFill>
                <a:srgbClr val="111827"/>
              </a:solidFill>
            </a:endParaRPr>
          </a:p>
          <a:p>
            <a:pPr algn="l">
              <a:defRPr sz="1800" b="0">
                <a:solidFill>
                  <a:srgbClr val="111827"/>
                </a:solidFill>
              </a:defRPr>
            </a:pPr>
            <a:r>
              <a:rPr sz="1800" b="0">
                <a:solidFill>
                  <a:srgbClr val="111827"/>
                </a:solidFill>
              </a:rPr>
              <a:t>• 接下来逐条证明公理</a:t>
            </a:r>
            <a:endParaRPr sz="1800" b="0">
              <a:solidFill>
                <a:srgbClr val="111827"/>
              </a:solidFill>
            </a:endParaRPr>
          </a:p>
        </p:txBody>
      </p:sp>
      <p:sp>
        <p:nvSpPr>
          <p:cNvPr id="7" name="圆角矩形 6"/>
          <p:cNvSpPr>
            <a:spLocks noGrp="1"/>
          </p:cNvSpPr>
          <p:nvPr/>
        </p:nvSpPr>
        <p:spPr>
          <a:xfrm>
            <a:off x="8096250" y="4095750"/>
            <a:ext cx="3190875" cy="838200"/>
          </a:xfrm>
          <a:prstGeom prst="roundRect">
            <a:avLst>
              <a:gd name="adj" fmla="val 6818"/>
            </a:avLst>
          </a:prstGeom>
          <a:solidFill>
            <a:srgbClr val="EAF6EF"/>
          </a:solidFill>
          <a:ln w="9525">
            <a:solidFill>
              <a:srgbClr val="D8E2EC"/>
            </a:solidFill>
            <a:prstDash val="solid"/>
          </a:ln>
        </p:spPr>
      </p:sp>
      <p:sp>
        <p:nvSpPr>
          <p:cNvPr id="8" name="矩形 7"/>
          <p:cNvSpPr>
            <a:spLocks noGrp="1"/>
          </p:cNvSpPr>
          <p:nvPr/>
        </p:nvSpPr>
        <p:spPr>
          <a:xfrm>
            <a:off x="8305800" y="4343400"/>
            <a:ext cx="2809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227A57"/>
                </a:solidFill>
              </a:defRPr>
            </a:pPr>
            <a:r>
              <a:rPr sz="1500" b="1">
                <a:solidFill>
                  <a:srgbClr val="227A57"/>
                </a:solidFill>
              </a:rPr>
              <a:t>教学动作：先让学生预测 `pos * neg` 和 `neg * neg`。</a:t>
            </a:r>
            <a:endParaRPr sz="1500" b="1">
              <a:solidFill>
                <a:srgbClr val="227A57"/>
              </a:solidFill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685800" y="6486525"/>
            <a:ext cx="3429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LeanZju D3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11125200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7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1" name="lean-link-7">
            <a:hlinkClick r:id="rId3" tooltip="D3_04_Group_Instance"/>
          </p:cNvPr>
          <p:cNvSpPr txBox="1"/>
          <p:nvPr/>
        </p:nvSpPr>
        <p:spPr>
          <a:xfrm>
            <a:off x="8858250" y="266700"/>
            <a:ext cx="2381250" cy="28575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1F6FB2"/>
            </a:solidFill>
          </a:ln>
        </p:spPr>
        <p:txBody>
          <a:bodyPr wrap="none" lIns="0" tIns="0" rIns="0" bIns="0" anchor="ctr"/>
          <a:lstStyle/>
          <a:p>
            <a:pPr algn="ctr"/>
            <a:r>
              <a:rPr lang="en-US" sz="900" b="1">
                <a:solidFill>
                  <a:srgbClr val="1F6FB2"/>
                </a:solidFill>
                <a:latin typeface="Arial"/>
                <a:hlinkClick r:id="rId3" tooltip="D3_04_Group_Instance"/>
              </a:rPr>
              <a:t>Open Lean</a:t>
            </a:r>
            <a:endParaRPr lang="en-US" sz="9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85800" y="323850"/>
            <a:ext cx="7239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F6FB2"/>
                </a:solidFill>
              </a:defRPr>
            </a:pPr>
            <a:r>
              <a:rPr sz="1200" b="1">
                <a:solidFill>
                  <a:srgbClr val="1F6FB2"/>
                </a:solidFill>
              </a:rPr>
              <a:t>有限对象用 cases</a:t>
            </a:r>
            <a:endParaRPr sz="1200" b="1">
              <a:solidFill>
                <a:srgbClr val="1F6FB2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666750"/>
            <a:ext cx="10096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111827"/>
                </a:solidFill>
              </a:defRPr>
            </a:pPr>
            <a:r>
              <a:rPr sz="2850" b="1">
                <a:solidFill>
                  <a:srgbClr val="111827"/>
                </a:solidFill>
              </a:rPr>
              <a:t>Group 公理逐条检查</a:t>
            </a:r>
            <a:endParaRPr sz="2850" b="1">
              <a:solidFill>
                <a:srgbClr val="111827"/>
              </a:solidFill>
            </a:endParaRPr>
          </a:p>
        </p:txBody>
      </p:sp>
      <p:sp>
        <p:nvSpPr>
          <p:cNvPr id="4" name="圆角矩形 3"/>
          <p:cNvSpPr>
            <a:spLocks noGrp="1"/>
          </p:cNvSpPr>
          <p:nvPr/>
        </p:nvSpPr>
        <p:spPr>
          <a:xfrm>
            <a:off x="781050" y="1381125"/>
            <a:ext cx="6572250" cy="3952875"/>
          </a:xfrm>
          <a:prstGeom prst="roundRect">
            <a:avLst>
              <a:gd name="adj" fmla="val 964"/>
            </a:avLst>
          </a:prstGeom>
          <a:solidFill>
            <a:srgbClr val="F6F8FB"/>
          </a:solidFill>
          <a:ln w="9525">
            <a:solidFill>
              <a:srgbClr val="C9D6E3"/>
            </a:solidFill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952500" y="1514475"/>
            <a:ext cx="6229350" cy="3686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mul_assoc := by</a:t>
            </a:r>
            <a:endParaRPr sz="1350" b="0">
              <a:solidFill>
                <a:srgbClr val="334155"/>
              </a:solidFill>
            </a:endParaRPr>
          </a:p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    intro a b c</a:t>
            </a:r>
            <a:endParaRPr sz="1350" b="0">
              <a:solidFill>
                <a:srgbClr val="334155"/>
              </a:solidFill>
            </a:endParaRPr>
          </a:p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    cases a &lt;;&gt; cases b &lt;;&gt; cases c &lt;;&gt; rfl</a:t>
            </a:r>
            <a:endParaRPr sz="1350" b="0">
              <a:solidFill>
                <a:srgbClr val="334155"/>
              </a:solidFill>
            </a:endParaRPr>
          </a:p>
          <a:p>
            <a:endParaRPr sz="1350"/>
          </a:p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  one_mul := by</a:t>
            </a:r>
            <a:endParaRPr sz="1350" b="0">
              <a:solidFill>
                <a:srgbClr val="334155"/>
              </a:solidFill>
            </a:endParaRPr>
          </a:p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    intro a</a:t>
            </a:r>
            <a:endParaRPr sz="1350" b="0">
              <a:solidFill>
                <a:srgbClr val="334155"/>
              </a:solidFill>
            </a:endParaRPr>
          </a:p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    cases a &lt;;&gt; rfl</a:t>
            </a:r>
            <a:endParaRPr sz="1350" b="0">
              <a:solidFill>
                <a:srgbClr val="334155"/>
              </a:solidFill>
            </a:endParaRPr>
          </a:p>
          <a:p>
            <a:endParaRPr sz="1350"/>
          </a:p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  mul_one := by</a:t>
            </a:r>
            <a:endParaRPr sz="1350" b="0">
              <a:solidFill>
                <a:srgbClr val="334155"/>
              </a:solidFill>
            </a:endParaRPr>
          </a:p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    intro a</a:t>
            </a:r>
            <a:endParaRPr sz="1350" b="0">
              <a:solidFill>
                <a:srgbClr val="334155"/>
              </a:solidFill>
            </a:endParaRPr>
          </a:p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    cases a &lt;;&gt; rfl</a:t>
            </a:r>
            <a:endParaRPr sz="1350" b="0">
              <a:solidFill>
                <a:srgbClr val="334155"/>
              </a:solidFill>
            </a:endParaRPr>
          </a:p>
          <a:p>
            <a:endParaRPr sz="1350"/>
          </a:p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  inv_mul_cancel := by</a:t>
            </a:r>
            <a:endParaRPr sz="1350" b="0">
              <a:solidFill>
                <a:srgbClr val="334155"/>
              </a:solidFill>
            </a:endParaRPr>
          </a:p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    intro a</a:t>
            </a:r>
            <a:endParaRPr sz="1350" b="0">
              <a:solidFill>
                <a:srgbClr val="334155"/>
              </a:solidFill>
            </a:endParaRPr>
          </a:p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    cases a &lt;;&gt; rfl</a:t>
            </a:r>
            <a:endParaRPr sz="1350" b="0">
              <a:solidFill>
                <a:srgbClr val="334155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7953375" y="1762125"/>
            <a:ext cx="3238500" cy="2286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>
                <a:solidFill>
                  <a:srgbClr val="111827"/>
                </a:solidFill>
              </a:defRPr>
            </a:pPr>
            <a:r>
              <a:rPr sz="1800" b="0">
                <a:solidFill>
                  <a:srgbClr val="111827"/>
                </a:solidFill>
              </a:rPr>
              <a:t>1. `intro` 把任意元素放进上下文</a:t>
            </a:r>
            <a:endParaRPr sz="1800" b="0">
              <a:solidFill>
                <a:srgbClr val="111827"/>
              </a:solidFill>
            </a:endParaRPr>
          </a:p>
          <a:p>
            <a:pPr algn="l">
              <a:defRPr sz="1800" b="0">
                <a:solidFill>
                  <a:srgbClr val="111827"/>
                </a:solidFill>
              </a:defRPr>
            </a:pPr>
            <a:r>
              <a:rPr sz="1800" b="0">
                <a:solidFill>
                  <a:srgbClr val="111827"/>
                </a:solidFill>
              </a:rPr>
              <a:t>2. `cases` 枚举 `pos` 和 `neg`</a:t>
            </a:r>
            <a:endParaRPr sz="1800" b="0">
              <a:solidFill>
                <a:srgbClr val="111827"/>
              </a:solidFill>
            </a:endParaRPr>
          </a:p>
          <a:p>
            <a:pPr algn="l">
              <a:defRPr sz="1800" b="0">
                <a:solidFill>
                  <a:srgbClr val="111827"/>
                </a:solidFill>
              </a:defRPr>
            </a:pPr>
            <a:r>
              <a:rPr sz="1800" b="0">
                <a:solidFill>
                  <a:srgbClr val="111827"/>
                </a:solidFill>
              </a:rPr>
              <a:t>3. `rfl` 检查定义化简后两边相同</a:t>
            </a:r>
            <a:endParaRPr sz="1800" b="0">
              <a:solidFill>
                <a:srgbClr val="111827"/>
              </a:solidFill>
            </a:endParaRPr>
          </a:p>
          <a:p>
            <a:pPr algn="l">
              <a:defRPr sz="1800" b="0">
                <a:solidFill>
                  <a:srgbClr val="111827"/>
                </a:solidFill>
              </a:defRPr>
            </a:pPr>
            <a:r>
              <a:rPr sz="1800" b="0">
                <a:solidFill>
                  <a:srgbClr val="111827"/>
                </a:solidFill>
              </a:rPr>
              <a:t>4. 四个字段缺一个都不是 Group</a:t>
            </a:r>
            <a:endParaRPr sz="1800" b="0">
              <a:solidFill>
                <a:srgbClr val="111827"/>
              </a:solidFill>
            </a:endParaRPr>
          </a:p>
        </p:txBody>
      </p:sp>
      <p:sp>
        <p:nvSpPr>
          <p:cNvPr id="7" name="圆角矩形 6"/>
          <p:cNvSpPr>
            <a:spLocks noGrp="1"/>
          </p:cNvSpPr>
          <p:nvPr/>
        </p:nvSpPr>
        <p:spPr>
          <a:xfrm>
            <a:off x="7953375" y="4619625"/>
            <a:ext cx="3238500" cy="1028700"/>
          </a:xfrm>
          <a:prstGeom prst="roundRect">
            <a:avLst>
              <a:gd name="adj" fmla="val 3704"/>
            </a:avLst>
          </a:prstGeom>
          <a:solidFill>
            <a:srgbClr val="F6F8FB"/>
          </a:solidFill>
          <a:ln w="9525">
            <a:solidFill>
              <a:srgbClr val="C9D6E3"/>
            </a:solidFill>
            <a:prstDash val="solid"/>
          </a:ln>
        </p:spPr>
      </p:sp>
      <p:sp>
        <p:nvSpPr>
          <p:cNvPr id="8" name="矩形 7"/>
          <p:cNvSpPr>
            <a:spLocks noGrp="1"/>
          </p:cNvSpPr>
          <p:nvPr/>
        </p:nvSpPr>
        <p:spPr>
          <a:xfrm>
            <a:off x="8124825" y="4752975"/>
            <a:ext cx="289560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#synth Group Sign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example (a : Sign) : a⁻¹ * a = 1 := by</a:t>
            </a:r>
            <a:endParaRPr sz="1200" b="0">
              <a:solidFill>
                <a:srgbClr val="334155"/>
              </a:solidFill>
            </a:endParaRPr>
          </a:p>
          <a:p>
            <a:pPr algn="l">
              <a:defRPr sz="1200" b="0">
                <a:solidFill>
                  <a:srgbClr val="334155"/>
                </a:solidFill>
              </a:defRPr>
            </a:pPr>
            <a:r>
              <a:rPr sz="1200" b="0">
                <a:solidFill>
                  <a:srgbClr val="334155"/>
                </a:solidFill>
              </a:rPr>
              <a:t>  exact inv_mul_cancel a</a:t>
            </a:r>
            <a:endParaRPr sz="1200" b="0">
              <a:solidFill>
                <a:srgbClr val="334155"/>
              </a:solidFill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685800" y="6486525"/>
            <a:ext cx="3429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LeanZju D3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11125200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8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1" name="lean-link-8">
            <a:hlinkClick r:id="rId3" tooltip="D3_04_Group_Instance"/>
          </p:cNvPr>
          <p:cNvSpPr txBox="1"/>
          <p:nvPr/>
        </p:nvSpPr>
        <p:spPr>
          <a:xfrm>
            <a:off x="8858250" y="266700"/>
            <a:ext cx="2381250" cy="28575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1F6FB2"/>
            </a:solidFill>
          </a:ln>
        </p:spPr>
        <p:txBody>
          <a:bodyPr wrap="none" lIns="0" tIns="0" rIns="0" bIns="0" anchor="ctr"/>
          <a:lstStyle/>
          <a:p>
            <a:pPr algn="ctr"/>
            <a:r>
              <a:rPr lang="en-US" sz="900" b="1">
                <a:solidFill>
                  <a:srgbClr val="1F6FB2"/>
                </a:solidFill>
                <a:latin typeface="Arial"/>
                <a:hlinkClick r:id="rId3" tooltip="D3_04_Group_Instance"/>
              </a:rPr>
              <a:t>Open Lean</a:t>
            </a:r>
            <a:endParaRPr lang="en-US" sz="9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>
            <a:spLocks noGrp="1"/>
          </p:cNvSpPr>
          <p:nvPr/>
        </p:nvSpPr>
        <p:spPr>
          <a:xfrm>
            <a:off x="685800" y="323850"/>
            <a:ext cx="7239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F6FB2"/>
                </a:solidFill>
              </a:defRPr>
            </a:pPr>
            <a:r>
              <a:rPr sz="1200" b="1">
                <a:solidFill>
                  <a:srgbClr val="1F6FB2"/>
                </a:solidFill>
              </a:rPr>
              <a:t>子结构的底层形态</a:t>
            </a:r>
            <a:endParaRPr sz="1200" b="1">
              <a:solidFill>
                <a:srgbClr val="1F6FB2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685800" y="666750"/>
            <a:ext cx="10096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111827"/>
                </a:solidFill>
              </a:defRPr>
            </a:pPr>
            <a:r>
              <a:rPr sz="2850" b="1">
                <a:solidFill>
                  <a:srgbClr val="111827"/>
                </a:solidFill>
              </a:rPr>
              <a:t>Subtype：一个元素可以同时携带性质证明</a:t>
            </a:r>
            <a:endParaRPr sz="2850" b="1">
              <a:solidFill>
                <a:srgbClr val="111827"/>
              </a:solidFill>
            </a:endParaRPr>
          </a:p>
        </p:txBody>
      </p:sp>
      <p:sp>
        <p:nvSpPr>
          <p:cNvPr id="4" name="圆角矩形 3"/>
          <p:cNvSpPr>
            <a:spLocks noGrp="1"/>
          </p:cNvSpPr>
          <p:nvPr/>
        </p:nvSpPr>
        <p:spPr>
          <a:xfrm>
            <a:off x="781050" y="1381125"/>
            <a:ext cx="6858000" cy="3381375"/>
          </a:xfrm>
          <a:prstGeom prst="roundRect">
            <a:avLst>
              <a:gd name="adj" fmla="val 1127"/>
            </a:avLst>
          </a:prstGeom>
          <a:solidFill>
            <a:srgbClr val="F6F8FB"/>
          </a:solidFill>
          <a:ln w="9525">
            <a:solidFill>
              <a:srgbClr val="C9D6E3"/>
            </a:solidFill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952500" y="1514475"/>
            <a:ext cx="6515100" cy="31146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def NonzeroInt := {n : ℤ // n ≠ 0}</a:t>
            </a:r>
            <a:endParaRPr sz="1350" b="0">
              <a:solidFill>
                <a:srgbClr val="334155"/>
              </a:solidFill>
            </a:endParaRPr>
          </a:p>
          <a:p>
            <a:endParaRPr sz="1350"/>
          </a:p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example : NonzeroInt :=</a:t>
            </a:r>
            <a:endParaRPr sz="1350" b="0">
              <a:solidFill>
                <a:srgbClr val="334155"/>
              </a:solidFill>
            </a:endParaRPr>
          </a:p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  ⟨1, by norm_num⟩</a:t>
            </a:r>
            <a:endParaRPr sz="1350" b="0">
              <a:solidFill>
                <a:srgbClr val="334155"/>
              </a:solidFill>
            </a:endParaRPr>
          </a:p>
          <a:p>
            <a:endParaRPr sz="1350"/>
          </a:p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example (x : NonzeroInt) : ℤ :=</a:t>
            </a:r>
            <a:endParaRPr sz="1350" b="0">
              <a:solidFill>
                <a:srgbClr val="334155"/>
              </a:solidFill>
            </a:endParaRPr>
          </a:p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  x.1</a:t>
            </a:r>
            <a:endParaRPr sz="1350" b="0">
              <a:solidFill>
                <a:srgbClr val="334155"/>
              </a:solidFill>
            </a:endParaRPr>
          </a:p>
          <a:p>
            <a:endParaRPr sz="1350"/>
          </a:p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example (x : NonzeroInt) : x.1 ≠ 0 :=</a:t>
            </a:r>
            <a:endParaRPr sz="1350" b="0">
              <a:solidFill>
                <a:srgbClr val="334155"/>
              </a:solidFill>
            </a:endParaRPr>
          </a:p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  x.property</a:t>
            </a:r>
            <a:endParaRPr sz="1350" b="0">
              <a:solidFill>
                <a:srgbClr val="334155"/>
              </a:solidFill>
            </a:endParaRPr>
          </a:p>
          <a:p>
            <a:endParaRPr sz="1350"/>
          </a:p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#check Subtype.val</a:t>
            </a:r>
            <a:endParaRPr sz="1350" b="0">
              <a:solidFill>
                <a:srgbClr val="334155"/>
              </a:solidFill>
            </a:endParaRPr>
          </a:p>
          <a:p>
            <a:pPr algn="l">
              <a:defRPr sz="1350" b="0">
                <a:solidFill>
                  <a:srgbClr val="334155"/>
                </a:solidFill>
              </a:defRPr>
            </a:pPr>
            <a:r>
              <a:rPr sz="1350" b="0">
                <a:solidFill>
                  <a:srgbClr val="334155"/>
                </a:solidFill>
              </a:rPr>
              <a:t>#check Subtype.property</a:t>
            </a:r>
            <a:endParaRPr sz="1350" b="0">
              <a:solidFill>
                <a:srgbClr val="334155"/>
              </a:solidFill>
            </a:endParaRPr>
          </a:p>
        </p:txBody>
      </p:sp>
      <p:sp>
        <p:nvSpPr>
          <p:cNvPr id="6" name="圆角矩形 5"/>
          <p:cNvSpPr>
            <a:spLocks noGrp="1"/>
          </p:cNvSpPr>
          <p:nvPr/>
        </p:nvSpPr>
        <p:spPr>
          <a:xfrm>
            <a:off x="8096250" y="1571625"/>
            <a:ext cx="3048000" cy="28575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 w="9525">
            <a:solidFill>
              <a:srgbClr val="D8E2EC"/>
            </a:solidFill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8382000" y="1885950"/>
            <a:ext cx="2476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74A7C"/>
                </a:solidFill>
              </a:defRPr>
            </a:pPr>
            <a:r>
              <a:rPr sz="1875" b="1">
                <a:solidFill>
                  <a:srgbClr val="174A7C"/>
                </a:solidFill>
              </a:rPr>
              <a:t>读法</a:t>
            </a:r>
            <a:endParaRPr sz="1875" b="1">
              <a:solidFill>
                <a:srgbClr val="174A7C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8382000" y="2428875"/>
            <a:ext cx="2428875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0">
                <a:solidFill>
                  <a:srgbClr val="111827"/>
                </a:solidFill>
              </a:defRPr>
            </a:pPr>
            <a:r>
              <a:rPr sz="1425" b="0">
                <a:solidFill>
                  <a:srgbClr val="111827"/>
                </a:solidFill>
              </a:rPr>
              <a:t>• `x.1` 是底层值</a:t>
            </a:r>
            <a:endParaRPr sz="1425" b="0">
              <a:solidFill>
                <a:srgbClr val="111827"/>
              </a:solidFill>
            </a:endParaRPr>
          </a:p>
          <a:p>
            <a:pPr algn="l">
              <a:defRPr sz="1425" b="0">
                <a:solidFill>
                  <a:srgbClr val="111827"/>
                </a:solidFill>
              </a:defRPr>
            </a:pPr>
            <a:r>
              <a:rPr sz="1425" b="0">
                <a:solidFill>
                  <a:srgbClr val="111827"/>
                </a:solidFill>
              </a:rPr>
              <a:t>• `x.2` 或 `x.property` 是证明</a:t>
            </a:r>
            <a:endParaRPr sz="1425" b="0">
              <a:solidFill>
                <a:srgbClr val="111827"/>
              </a:solidFill>
            </a:endParaRPr>
          </a:p>
          <a:p>
            <a:pPr algn="l">
              <a:defRPr sz="1425" b="0">
                <a:solidFill>
                  <a:srgbClr val="111827"/>
                </a:solidFill>
              </a:defRPr>
            </a:pPr>
            <a:r>
              <a:rPr sz="1425" b="0">
                <a:solidFill>
                  <a:srgbClr val="111827"/>
                </a:solidFill>
              </a:rPr>
              <a:t>• `⟨value, proof⟩` 构造元素</a:t>
            </a:r>
            <a:endParaRPr sz="1425" b="0">
              <a:solidFill>
                <a:srgbClr val="111827"/>
              </a:solidFill>
            </a:endParaRPr>
          </a:p>
          <a:p>
            <a:pPr algn="l">
              <a:defRPr sz="1425" b="0">
                <a:solidFill>
                  <a:srgbClr val="111827"/>
                </a:solidFill>
              </a:defRPr>
            </a:pPr>
            <a:r>
              <a:rPr sz="1425" b="0">
                <a:solidFill>
                  <a:srgbClr val="111827"/>
                </a:solidFill>
              </a:rPr>
              <a:t>• 子群、子环、子模都沿用这个思想</a:t>
            </a:r>
            <a:endParaRPr sz="1425" b="0">
              <a:solidFill>
                <a:srgbClr val="111827"/>
              </a:solidFill>
            </a:endParaRPr>
          </a:p>
        </p:txBody>
      </p:sp>
      <p:sp>
        <p:nvSpPr>
          <p:cNvPr id="9" name="圆角矩形 8"/>
          <p:cNvSpPr>
            <a:spLocks noGrp="1"/>
          </p:cNvSpPr>
          <p:nvPr/>
        </p:nvSpPr>
        <p:spPr>
          <a:xfrm>
            <a:off x="1143000" y="5334000"/>
            <a:ext cx="9906000" cy="514350"/>
          </a:xfrm>
          <a:prstGeom prst="roundRect">
            <a:avLst>
              <a:gd name="adj" fmla="val 11111"/>
            </a:avLst>
          </a:prstGeom>
          <a:solidFill>
            <a:srgbClr val="EAF6EF"/>
          </a:solidFill>
          <a:ln w="9525">
            <a:solidFill>
              <a:srgbClr val="D8E2EC"/>
            </a:solidFill>
            <a:prstDash val="solid"/>
          </a:ln>
        </p:spPr>
      </p:sp>
      <p:sp>
        <p:nvSpPr>
          <p:cNvPr id="10" name="矩形 9"/>
          <p:cNvSpPr>
            <a:spLocks noGrp="1"/>
          </p:cNvSpPr>
          <p:nvPr/>
        </p:nvSpPr>
        <p:spPr>
          <a:xfrm>
            <a:off x="1428750" y="5486400"/>
            <a:ext cx="9334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>
                <a:solidFill>
                  <a:srgbClr val="227A57"/>
                </a:solidFill>
              </a:defRPr>
            </a:pPr>
            <a:r>
              <a:rPr sz="1575" b="1">
                <a:solidFill>
                  <a:srgbClr val="227A57"/>
                </a:solidFill>
              </a:rPr>
              <a:t>Subtype 不是“新集合”这么简单；它让元素和值满足的性质绑定在一起。</a:t>
            </a:r>
            <a:endParaRPr sz="1575" b="1">
              <a:solidFill>
                <a:srgbClr val="227A57"/>
              </a:solidFill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685800" y="6486525"/>
            <a:ext cx="3429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LeanZju D3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11125200" y="6486525"/>
            <a:ext cx="42862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200" b="0">
                <a:solidFill>
                  <a:srgbClr val="6B7280"/>
                </a:solidFill>
              </a:defRPr>
            </a:pPr>
            <a:r>
              <a:rPr sz="1200" b="0">
                <a:solidFill>
                  <a:srgbClr val="6B7280"/>
                </a:solidFill>
              </a:rPr>
              <a:t>9</a:t>
            </a:r>
            <a:endParaRPr sz="1200" b="0">
              <a:solidFill>
                <a:srgbClr val="6B7280"/>
              </a:solidFill>
            </a:endParaRPr>
          </a:p>
        </p:txBody>
      </p:sp>
      <p:sp>
        <p:nvSpPr>
          <p:cNvPr id="13" name="lean-link-9">
            <a:hlinkClick r:id="rId3" tooltip="D3_03_Subtype"/>
          </p:cNvPr>
          <p:cNvSpPr txBox="1"/>
          <p:nvPr/>
        </p:nvSpPr>
        <p:spPr>
          <a:xfrm>
            <a:off x="8858250" y="266700"/>
            <a:ext cx="2381250" cy="28575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1F6FB2"/>
            </a:solidFill>
          </a:ln>
        </p:spPr>
        <p:txBody>
          <a:bodyPr wrap="none" lIns="0" tIns="0" rIns="0" bIns="0" anchor="ctr"/>
          <a:lstStyle/>
          <a:p>
            <a:pPr algn="ctr"/>
            <a:r>
              <a:rPr lang="en-US" sz="900" b="1">
                <a:solidFill>
                  <a:srgbClr val="1F6FB2"/>
                </a:solidFill>
                <a:latin typeface="Arial"/>
                <a:hlinkClick r:id="rId3" tooltip="D3_03_Subtype"/>
              </a:rPr>
              <a:t>Open Lean</a:t>
            </a:r>
            <a:endParaRPr lang="en-US" sz="9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17336</Words>
  <Application>WPS 演示</Application>
  <PresentationFormat>Converted Presentation</PresentationFormat>
  <Paragraphs>1520</Paragraphs>
  <Slides>50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50</vt:i4>
      </vt:variant>
    </vt:vector>
  </HeadingPairs>
  <TitlesOfParts>
    <vt:vector size="66" baseType="lpstr">
      <vt:lpstr>Arial</vt:lpstr>
      <vt:lpstr>宋体</vt:lpstr>
      <vt:lpstr>Wingdings</vt:lpstr>
      <vt:lpstr>Calibri</vt:lpstr>
      <vt:lpstr>Helvetica Neue</vt:lpstr>
      <vt:lpstr>宋体</vt:lpstr>
      <vt:lpstr>汉仪书宋二KW</vt:lpstr>
      <vt:lpstr>微软雅黑</vt:lpstr>
      <vt:lpstr>汉仪旗黑</vt:lpstr>
      <vt:lpstr>Arial Unicode MS</vt:lpstr>
      <vt:lpstr>Apple Symbols</vt:lpstr>
      <vt:lpstr>MS PGothic</vt:lpstr>
      <vt:lpstr>苹方-简</vt:lpstr>
      <vt:lpstr>DejaVu Math TeX Gyre</vt:lpstr>
      <vt:lpstr>Apple SD Gothic Neo</vt:lpstr>
      <vt:lpstr>ChatGPT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李哲</cp:lastModifiedBy>
  <cp:revision>1</cp:revision>
  <dcterms:created xsi:type="dcterms:W3CDTF">2026-07-04T05:33:33Z</dcterms:created>
  <dcterms:modified xsi:type="dcterms:W3CDTF">2026-07-04T05:33:33Z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2052-12.1.26016.26016</vt:lpwstr>
  </property>
  <property fmtid="{D5CDD505-2E9C-101B-9397-08002B2CF9AE}" pid="3" name="ICV">
    <vt:lpwstr>E7580A3144F6D7FC2D9B486AC473A9AC_42</vt:lpwstr>
  </property>
</Properties>
</file>